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592" r:id="rId3"/>
    <p:sldId id="367" r:id="rId4"/>
    <p:sldId id="363" r:id="rId5"/>
    <p:sldId id="257" r:id="rId6"/>
    <p:sldId id="575" r:id="rId7"/>
    <p:sldId id="593" r:id="rId8"/>
    <p:sldId id="594" r:id="rId9"/>
    <p:sldId id="595" r:id="rId10"/>
    <p:sldId id="596" r:id="rId11"/>
    <p:sldId id="597" r:id="rId12"/>
    <p:sldId id="599" r:id="rId13"/>
    <p:sldId id="598" r:id="rId14"/>
    <p:sldId id="600" r:id="rId15"/>
    <p:sldId id="601" r:id="rId16"/>
    <p:sldId id="607" r:id="rId17"/>
    <p:sldId id="604" r:id="rId18"/>
    <p:sldId id="605" r:id="rId19"/>
    <p:sldId id="606" r:id="rId20"/>
    <p:sldId id="568" r:id="rId21"/>
    <p:sldId id="569" r:id="rId22"/>
    <p:sldId id="602" r:id="rId23"/>
    <p:sldId id="603" r:id="rId24"/>
    <p:sldId id="608" r:id="rId25"/>
    <p:sldId id="609" r:id="rId2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277C"/>
    <a:srgbClr val="F58020"/>
    <a:srgbClr val="FFCE48"/>
    <a:srgbClr val="0B5460"/>
    <a:srgbClr val="5EB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3"/>
    <p:restoredTop sz="96327"/>
  </p:normalViewPr>
  <p:slideViewPr>
    <p:cSldViewPr snapToGrid="0">
      <p:cViewPr varScale="1">
        <p:scale>
          <a:sx n="134" d="100"/>
          <a:sy n="134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BFC083-612C-6448-BADF-55F13F2AA29F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3F22D440-21E4-CC48-BF9E-515EDD40C13F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Define network</a:t>
          </a:r>
        </a:p>
      </dgm:t>
    </dgm:pt>
    <dgm:pt modelId="{B4401FAD-3827-014D-A772-90C270D233B9}" type="parTrans" cxnId="{5A8EBDA1-9650-3546-BF55-555970B3E0A2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C14319CC-FA8A-3649-8B61-B376831A9EF1}" type="sibTrans" cxnId="{5A8EBDA1-9650-3546-BF55-555970B3E0A2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98B6E336-6460-454C-8D63-8EEE69FBB006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Train</a:t>
          </a:r>
        </a:p>
      </dgm:t>
    </dgm:pt>
    <dgm:pt modelId="{844A1E18-C5E2-2942-BFF4-7A1CFC31BD0D}" type="parTrans" cxnId="{84CF7BF8-C83B-674F-93F0-D3528B03FCF3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92BDA119-D129-EC46-A18E-D11CCCAEC508}" type="sibTrans" cxnId="{84CF7BF8-C83B-674F-93F0-D3528B03FCF3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A05AC474-71F3-D74F-A662-A7D6EAA0FD12}">
      <dgm:prSet phldrT="[Text]"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Convert to graph</a:t>
          </a:r>
        </a:p>
      </dgm:t>
    </dgm:pt>
    <dgm:pt modelId="{A13B5E3F-45DA-0A45-AACE-3673A4366015}" type="parTrans" cxnId="{9FF47B80-AFFA-A444-ABC3-9C10C964E996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5E1AE433-6256-DC42-8E5C-366CD2742F6D}" type="sibTrans" cxnId="{9FF47B80-AFFA-A444-ABC3-9C10C964E996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DA95B10D-161B-5C42-902D-887A867595EF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Map to HW architecture</a:t>
          </a:r>
        </a:p>
      </dgm:t>
    </dgm:pt>
    <dgm:pt modelId="{249FD34F-7042-2F4D-A220-40AEB4CA37F1}" type="parTrans" cxnId="{2CBF00DB-422E-DE41-8911-96F4E0E43061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CE37B340-5C54-EF45-8ECD-E1A2D77AA7AB}" type="sibTrans" cxnId="{2CBF00DB-422E-DE41-8911-96F4E0E43061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21E9FFB0-1AC6-4145-9AC7-43529D1CC6AC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Quantise parameters</a:t>
          </a:r>
        </a:p>
      </dgm:t>
    </dgm:pt>
    <dgm:pt modelId="{87BDCEDB-7C25-7E4D-B066-105BE4A23267}" type="parTrans" cxnId="{3D8AF6B8-660C-4943-A0B0-0F428EAA73BF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39EFF4D0-E33F-5F4A-A176-131B3A095954}" type="sibTrans" cxnId="{3D8AF6B8-660C-4943-A0B0-0F428EAA73BF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EA31059C-3BF6-B64F-A325-13B4E411F540}">
      <dgm:prSet/>
      <dgm:spPr/>
      <dgm:t>
        <a:bodyPr/>
        <a:lstStyle/>
        <a:p>
          <a:r>
            <a:rPr lang="en-GB" b="1" i="0" dirty="0">
              <a:latin typeface="HK Grotesk SemiBold" pitchFamily="2" charset="77"/>
            </a:rPr>
            <a:t>Deploy to HW</a:t>
          </a:r>
        </a:p>
      </dgm:t>
    </dgm:pt>
    <dgm:pt modelId="{89E8E1EA-DA4F-0641-96EB-8413740EAB1E}" type="parTrans" cxnId="{19B2FE76-2F4B-E645-8455-20D7D0802B1D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16C25CE4-ED9E-974C-8F2F-FCBFB7A8A6F7}" type="sibTrans" cxnId="{19B2FE76-2F4B-E645-8455-20D7D0802B1D}">
      <dgm:prSet/>
      <dgm:spPr/>
      <dgm:t>
        <a:bodyPr/>
        <a:lstStyle/>
        <a:p>
          <a:endParaRPr lang="en-GB" b="1" i="0">
            <a:latin typeface="HK Grotesk SemiBold" pitchFamily="2" charset="77"/>
          </a:endParaRPr>
        </a:p>
      </dgm:t>
    </dgm:pt>
    <dgm:pt modelId="{24AB8B8C-C389-024A-9043-44F00FDB4B98}" type="pres">
      <dgm:prSet presAssocID="{12BFC083-612C-6448-BADF-55F13F2AA29F}" presName="Name0" presStyleCnt="0">
        <dgm:presLayoutVars>
          <dgm:dir/>
          <dgm:animLvl val="lvl"/>
          <dgm:resizeHandles val="exact"/>
        </dgm:presLayoutVars>
      </dgm:prSet>
      <dgm:spPr/>
    </dgm:pt>
    <dgm:pt modelId="{0B5B4859-2CD3-3443-8DF5-362E076A0D48}" type="pres">
      <dgm:prSet presAssocID="{3F22D440-21E4-CC48-BF9E-515EDD40C13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D3DE37D-CD41-7144-B7ED-C0E0C1831274}" type="pres">
      <dgm:prSet presAssocID="{C14319CC-FA8A-3649-8B61-B376831A9EF1}" presName="parTxOnlySpace" presStyleCnt="0"/>
      <dgm:spPr/>
    </dgm:pt>
    <dgm:pt modelId="{03124BE6-5BBF-7C4A-9A82-A2BECA581AB9}" type="pres">
      <dgm:prSet presAssocID="{98B6E336-6460-454C-8D63-8EEE69FBB00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758809B-5FE1-5441-A381-DCC0708DD0EA}" type="pres">
      <dgm:prSet presAssocID="{92BDA119-D129-EC46-A18E-D11CCCAEC508}" presName="parTxOnlySpace" presStyleCnt="0"/>
      <dgm:spPr/>
    </dgm:pt>
    <dgm:pt modelId="{2746C991-36C5-7749-9C09-38C2C5865994}" type="pres">
      <dgm:prSet presAssocID="{A05AC474-71F3-D74F-A662-A7D6EAA0FD12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F5CBB6-AAAD-2641-9218-C739EF0FC779}" type="pres">
      <dgm:prSet presAssocID="{5E1AE433-6256-DC42-8E5C-366CD2742F6D}" presName="parTxOnlySpace" presStyleCnt="0"/>
      <dgm:spPr/>
    </dgm:pt>
    <dgm:pt modelId="{57913D00-0181-C94E-963F-51AD13F3C637}" type="pres">
      <dgm:prSet presAssocID="{DA95B10D-161B-5C42-902D-887A867595E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3DEEE4F-3FEF-1649-B860-8E5696F89539}" type="pres">
      <dgm:prSet presAssocID="{CE37B340-5C54-EF45-8ECD-E1A2D77AA7AB}" presName="parTxOnlySpace" presStyleCnt="0"/>
      <dgm:spPr/>
    </dgm:pt>
    <dgm:pt modelId="{30C3D10D-699A-B244-9D9F-A937954A6649}" type="pres">
      <dgm:prSet presAssocID="{21E9FFB0-1AC6-4145-9AC7-43529D1CC6A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E187FA8-98E4-DD4A-B01E-B8AC50BE2C36}" type="pres">
      <dgm:prSet presAssocID="{39EFF4D0-E33F-5F4A-A176-131B3A095954}" presName="parTxOnlySpace" presStyleCnt="0"/>
      <dgm:spPr/>
    </dgm:pt>
    <dgm:pt modelId="{BFE7DBE2-CC43-3D41-A296-D0C4281351B3}" type="pres">
      <dgm:prSet presAssocID="{EA31059C-3BF6-B64F-A325-13B4E411F54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49D7422-AC18-664F-9E9B-7FF6640C8867}" type="presOf" srcId="{21E9FFB0-1AC6-4145-9AC7-43529D1CC6AC}" destId="{30C3D10D-699A-B244-9D9F-A937954A6649}" srcOrd="0" destOrd="0" presId="urn:microsoft.com/office/officeart/2005/8/layout/chevron1"/>
    <dgm:cxn modelId="{65796326-5AFF-E743-AD92-DD2BB70BC826}" type="presOf" srcId="{A05AC474-71F3-D74F-A662-A7D6EAA0FD12}" destId="{2746C991-36C5-7749-9C09-38C2C5865994}" srcOrd="0" destOrd="0" presId="urn:microsoft.com/office/officeart/2005/8/layout/chevron1"/>
    <dgm:cxn modelId="{423DD635-1A8C-BE4B-A3A2-2C189C567AF1}" type="presOf" srcId="{EA31059C-3BF6-B64F-A325-13B4E411F540}" destId="{BFE7DBE2-CC43-3D41-A296-D0C4281351B3}" srcOrd="0" destOrd="0" presId="urn:microsoft.com/office/officeart/2005/8/layout/chevron1"/>
    <dgm:cxn modelId="{C8470443-A557-564D-BFA0-FEDA092E6A5C}" type="presOf" srcId="{3F22D440-21E4-CC48-BF9E-515EDD40C13F}" destId="{0B5B4859-2CD3-3443-8DF5-362E076A0D48}" srcOrd="0" destOrd="0" presId="urn:microsoft.com/office/officeart/2005/8/layout/chevron1"/>
    <dgm:cxn modelId="{DC03D856-EC31-4546-B4EF-1EDD3D79E7D3}" type="presOf" srcId="{DA95B10D-161B-5C42-902D-887A867595EF}" destId="{57913D00-0181-C94E-963F-51AD13F3C637}" srcOrd="0" destOrd="0" presId="urn:microsoft.com/office/officeart/2005/8/layout/chevron1"/>
    <dgm:cxn modelId="{19B2FE76-2F4B-E645-8455-20D7D0802B1D}" srcId="{12BFC083-612C-6448-BADF-55F13F2AA29F}" destId="{EA31059C-3BF6-B64F-A325-13B4E411F540}" srcOrd="5" destOrd="0" parTransId="{89E8E1EA-DA4F-0641-96EB-8413740EAB1E}" sibTransId="{16C25CE4-ED9E-974C-8F2F-FCBFB7A8A6F7}"/>
    <dgm:cxn modelId="{9FF47B80-AFFA-A444-ABC3-9C10C964E996}" srcId="{12BFC083-612C-6448-BADF-55F13F2AA29F}" destId="{A05AC474-71F3-D74F-A662-A7D6EAA0FD12}" srcOrd="2" destOrd="0" parTransId="{A13B5E3F-45DA-0A45-AACE-3673A4366015}" sibTransId="{5E1AE433-6256-DC42-8E5C-366CD2742F6D}"/>
    <dgm:cxn modelId="{0CA6E188-BC12-AC49-96A3-46E23950F2EC}" type="presOf" srcId="{98B6E336-6460-454C-8D63-8EEE69FBB006}" destId="{03124BE6-5BBF-7C4A-9A82-A2BECA581AB9}" srcOrd="0" destOrd="0" presId="urn:microsoft.com/office/officeart/2005/8/layout/chevron1"/>
    <dgm:cxn modelId="{5A8EBDA1-9650-3546-BF55-555970B3E0A2}" srcId="{12BFC083-612C-6448-BADF-55F13F2AA29F}" destId="{3F22D440-21E4-CC48-BF9E-515EDD40C13F}" srcOrd="0" destOrd="0" parTransId="{B4401FAD-3827-014D-A772-90C270D233B9}" sibTransId="{C14319CC-FA8A-3649-8B61-B376831A9EF1}"/>
    <dgm:cxn modelId="{3D8AF6B8-660C-4943-A0B0-0F428EAA73BF}" srcId="{12BFC083-612C-6448-BADF-55F13F2AA29F}" destId="{21E9FFB0-1AC6-4145-9AC7-43529D1CC6AC}" srcOrd="4" destOrd="0" parTransId="{87BDCEDB-7C25-7E4D-B066-105BE4A23267}" sibTransId="{39EFF4D0-E33F-5F4A-A176-131B3A095954}"/>
    <dgm:cxn modelId="{2CBF00DB-422E-DE41-8911-96F4E0E43061}" srcId="{12BFC083-612C-6448-BADF-55F13F2AA29F}" destId="{DA95B10D-161B-5C42-902D-887A867595EF}" srcOrd="3" destOrd="0" parTransId="{249FD34F-7042-2F4D-A220-40AEB4CA37F1}" sibTransId="{CE37B340-5C54-EF45-8ECD-E1A2D77AA7AB}"/>
    <dgm:cxn modelId="{647F0AF7-76E7-B14D-AD4F-7C42554A0F89}" type="presOf" srcId="{12BFC083-612C-6448-BADF-55F13F2AA29F}" destId="{24AB8B8C-C389-024A-9043-44F00FDB4B98}" srcOrd="0" destOrd="0" presId="urn:microsoft.com/office/officeart/2005/8/layout/chevron1"/>
    <dgm:cxn modelId="{84CF7BF8-C83B-674F-93F0-D3528B03FCF3}" srcId="{12BFC083-612C-6448-BADF-55F13F2AA29F}" destId="{98B6E336-6460-454C-8D63-8EEE69FBB006}" srcOrd="1" destOrd="0" parTransId="{844A1E18-C5E2-2942-BFF4-7A1CFC31BD0D}" sibTransId="{92BDA119-D129-EC46-A18E-D11CCCAEC508}"/>
    <dgm:cxn modelId="{7FA69DBD-9306-C24F-BB72-EBD066E615F0}" type="presParOf" srcId="{24AB8B8C-C389-024A-9043-44F00FDB4B98}" destId="{0B5B4859-2CD3-3443-8DF5-362E076A0D48}" srcOrd="0" destOrd="0" presId="urn:microsoft.com/office/officeart/2005/8/layout/chevron1"/>
    <dgm:cxn modelId="{C28F114A-2BEC-0743-A723-709CE45261CC}" type="presParOf" srcId="{24AB8B8C-C389-024A-9043-44F00FDB4B98}" destId="{6D3DE37D-CD41-7144-B7ED-C0E0C1831274}" srcOrd="1" destOrd="0" presId="urn:microsoft.com/office/officeart/2005/8/layout/chevron1"/>
    <dgm:cxn modelId="{40E2FFE0-AAEA-424D-AD49-01935DB9142B}" type="presParOf" srcId="{24AB8B8C-C389-024A-9043-44F00FDB4B98}" destId="{03124BE6-5BBF-7C4A-9A82-A2BECA581AB9}" srcOrd="2" destOrd="0" presId="urn:microsoft.com/office/officeart/2005/8/layout/chevron1"/>
    <dgm:cxn modelId="{60EB228B-63C6-E541-958D-BB8E6A845B16}" type="presParOf" srcId="{24AB8B8C-C389-024A-9043-44F00FDB4B98}" destId="{0758809B-5FE1-5441-A381-DCC0708DD0EA}" srcOrd="3" destOrd="0" presId="urn:microsoft.com/office/officeart/2005/8/layout/chevron1"/>
    <dgm:cxn modelId="{F7F864F0-D462-9145-9339-352CE4644C2B}" type="presParOf" srcId="{24AB8B8C-C389-024A-9043-44F00FDB4B98}" destId="{2746C991-36C5-7749-9C09-38C2C5865994}" srcOrd="4" destOrd="0" presId="urn:microsoft.com/office/officeart/2005/8/layout/chevron1"/>
    <dgm:cxn modelId="{238C759B-5322-8245-BD94-F15ED10E5AE2}" type="presParOf" srcId="{24AB8B8C-C389-024A-9043-44F00FDB4B98}" destId="{DCF5CBB6-AAAD-2641-9218-C739EF0FC779}" srcOrd="5" destOrd="0" presId="urn:microsoft.com/office/officeart/2005/8/layout/chevron1"/>
    <dgm:cxn modelId="{94D75C17-30B7-0C44-A7FE-AB0A3E37AFB1}" type="presParOf" srcId="{24AB8B8C-C389-024A-9043-44F00FDB4B98}" destId="{57913D00-0181-C94E-963F-51AD13F3C637}" srcOrd="6" destOrd="0" presId="urn:microsoft.com/office/officeart/2005/8/layout/chevron1"/>
    <dgm:cxn modelId="{B82719C7-2E43-A043-B0AE-6ADDAF2F3479}" type="presParOf" srcId="{24AB8B8C-C389-024A-9043-44F00FDB4B98}" destId="{83DEEE4F-3FEF-1649-B860-8E5696F89539}" srcOrd="7" destOrd="0" presId="urn:microsoft.com/office/officeart/2005/8/layout/chevron1"/>
    <dgm:cxn modelId="{DAFEA3C6-F0DC-964A-A7FC-86AEBE3A6037}" type="presParOf" srcId="{24AB8B8C-C389-024A-9043-44F00FDB4B98}" destId="{30C3D10D-699A-B244-9D9F-A937954A6649}" srcOrd="8" destOrd="0" presId="urn:microsoft.com/office/officeart/2005/8/layout/chevron1"/>
    <dgm:cxn modelId="{92AD5A3F-7640-A34C-9F1E-3235346AD909}" type="presParOf" srcId="{24AB8B8C-C389-024A-9043-44F00FDB4B98}" destId="{3E187FA8-98E4-DD4A-B01E-B8AC50BE2C36}" srcOrd="9" destOrd="0" presId="urn:microsoft.com/office/officeart/2005/8/layout/chevron1"/>
    <dgm:cxn modelId="{B2A497BE-D643-864C-8E4F-8EDB6B2B387D}" type="presParOf" srcId="{24AB8B8C-C389-024A-9043-44F00FDB4B98}" destId="{BFE7DBE2-CC43-3D41-A296-D0C4281351B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B4859-2CD3-3443-8DF5-362E076A0D48}">
      <dsp:nvSpPr>
        <dsp:cNvPr id="0" name=""/>
        <dsp:cNvSpPr/>
      </dsp:nvSpPr>
      <dsp:spPr>
        <a:xfrm>
          <a:off x="5767" y="268378"/>
          <a:ext cx="2145661" cy="85826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Define network</a:t>
          </a:r>
        </a:p>
      </dsp:txBody>
      <dsp:txXfrm>
        <a:off x="434899" y="268378"/>
        <a:ext cx="1287397" cy="858264"/>
      </dsp:txXfrm>
    </dsp:sp>
    <dsp:sp modelId="{03124BE6-5BBF-7C4A-9A82-A2BECA581AB9}">
      <dsp:nvSpPr>
        <dsp:cNvPr id="0" name=""/>
        <dsp:cNvSpPr/>
      </dsp:nvSpPr>
      <dsp:spPr>
        <a:xfrm>
          <a:off x="1936863" y="268378"/>
          <a:ext cx="2145661" cy="858264"/>
        </a:xfrm>
        <a:prstGeom prst="chevron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Train</a:t>
          </a:r>
        </a:p>
      </dsp:txBody>
      <dsp:txXfrm>
        <a:off x="2365995" y="268378"/>
        <a:ext cx="1287397" cy="858264"/>
      </dsp:txXfrm>
    </dsp:sp>
    <dsp:sp modelId="{2746C991-36C5-7749-9C09-38C2C5865994}">
      <dsp:nvSpPr>
        <dsp:cNvPr id="0" name=""/>
        <dsp:cNvSpPr/>
      </dsp:nvSpPr>
      <dsp:spPr>
        <a:xfrm>
          <a:off x="3867958" y="268378"/>
          <a:ext cx="2145661" cy="858264"/>
        </a:xfrm>
        <a:prstGeom prst="chevron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Convert to graph</a:t>
          </a:r>
        </a:p>
      </dsp:txBody>
      <dsp:txXfrm>
        <a:off x="4297090" y="268378"/>
        <a:ext cx="1287397" cy="858264"/>
      </dsp:txXfrm>
    </dsp:sp>
    <dsp:sp modelId="{57913D00-0181-C94E-963F-51AD13F3C637}">
      <dsp:nvSpPr>
        <dsp:cNvPr id="0" name=""/>
        <dsp:cNvSpPr/>
      </dsp:nvSpPr>
      <dsp:spPr>
        <a:xfrm>
          <a:off x="5799054" y="268378"/>
          <a:ext cx="2145661" cy="858264"/>
        </a:xfrm>
        <a:prstGeom prst="chevron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Map to HW architecture</a:t>
          </a:r>
        </a:p>
      </dsp:txBody>
      <dsp:txXfrm>
        <a:off x="6228186" y="268378"/>
        <a:ext cx="1287397" cy="858264"/>
      </dsp:txXfrm>
    </dsp:sp>
    <dsp:sp modelId="{30C3D10D-699A-B244-9D9F-A937954A6649}">
      <dsp:nvSpPr>
        <dsp:cNvPr id="0" name=""/>
        <dsp:cNvSpPr/>
      </dsp:nvSpPr>
      <dsp:spPr>
        <a:xfrm>
          <a:off x="7730149" y="268378"/>
          <a:ext cx="2145661" cy="858264"/>
        </a:xfrm>
        <a:prstGeom prst="chevron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Quantise parameters</a:t>
          </a:r>
        </a:p>
      </dsp:txBody>
      <dsp:txXfrm>
        <a:off x="8159281" y="268378"/>
        <a:ext cx="1287397" cy="858264"/>
      </dsp:txXfrm>
    </dsp:sp>
    <dsp:sp modelId="{BFE7DBE2-CC43-3D41-A296-D0C4281351B3}">
      <dsp:nvSpPr>
        <dsp:cNvPr id="0" name=""/>
        <dsp:cNvSpPr/>
      </dsp:nvSpPr>
      <dsp:spPr>
        <a:xfrm>
          <a:off x="9661245" y="268378"/>
          <a:ext cx="2145661" cy="858264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>
              <a:latin typeface="HK Grotesk SemiBold" pitchFamily="2" charset="77"/>
            </a:rPr>
            <a:t>Deploy to HW</a:t>
          </a:r>
        </a:p>
      </dsp:txBody>
      <dsp:txXfrm>
        <a:off x="10090377" y="268378"/>
        <a:ext cx="1287397" cy="85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74A69-A47B-FE4A-810C-78E4235CA3ED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EFD0-DB8D-284B-94BB-47ABF59819D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0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* Our devices are designed to enable smart sensors and smart sensory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We are putting compute as close to the sensor as possible, ideally integrated with the sensor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We aim to take a high-bandwidth sensor input and produce an extremely sparse, low-bandwidth but highly informative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For example, smart condition detection, smart wake up, based on vision or audition or other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Our devices operate continuously, should enable real-time latency &lt;200ms, and operate at low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Low power means &lt;10mW, ideallly much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453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</a:t>
            </a:r>
            <a:r>
              <a:rPr lang="en-GB" dirty="0"/>
              <a:t>o</a:t>
            </a:r>
            <a:r>
              <a:rPr lang="en-CH" dirty="0"/>
              <a:t>day I’m going to talk about two main device families, for vision processing and natural signal processing, both of which are commercially available this year</a:t>
            </a:r>
          </a:p>
          <a:p>
            <a:endParaRPr lang="en-CH" dirty="0"/>
          </a:p>
          <a:p>
            <a:r>
              <a:rPr lang="en-CH" dirty="0"/>
              <a:t>DynapCNN and S</a:t>
            </a:r>
            <a:r>
              <a:rPr lang="en-GB" dirty="0"/>
              <a:t>p</a:t>
            </a:r>
            <a:r>
              <a:rPr lang="en-CH" dirty="0"/>
              <a:t>eck are vision processing devices, based on convolutional networks and spiking neural networks</a:t>
            </a:r>
          </a:p>
          <a:p>
            <a:r>
              <a:rPr lang="en-CH" dirty="0"/>
              <a:t>Speck is a fully integrated SOC, combining a sensor and processor, which I’ll talk about in more detail</a:t>
            </a:r>
          </a:p>
          <a:p>
            <a:endParaRPr lang="en-CH" dirty="0"/>
          </a:p>
          <a:p>
            <a:r>
              <a:rPr lang="en-CH" dirty="0"/>
              <a:t>X</a:t>
            </a:r>
            <a:r>
              <a:rPr lang="en-GB" dirty="0"/>
              <a:t>y</a:t>
            </a:r>
            <a:r>
              <a:rPr lang="en-CH" dirty="0"/>
              <a:t>lo is a family of devices for natural signal processing, designed for sub milliwatt operation, and I’ll also discuss this device in more detail</a:t>
            </a:r>
          </a:p>
          <a:p>
            <a:endParaRPr lang="en-CH" dirty="0"/>
          </a:p>
          <a:p>
            <a:r>
              <a:rPr lang="en-CH" dirty="0"/>
              <a:t>All these devices have development kits and application toolchains available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75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* Our application development pipeline is also available for these devices</a:t>
            </a:r>
          </a:p>
          <a:p>
            <a:r>
              <a:rPr lang="en-CH" dirty="0"/>
              <a:t>* Python-based, supporting all steps of model devlopment, training, quanlisation and mapping to HW, and deployment to the dev kit</a:t>
            </a:r>
          </a:p>
          <a:p>
            <a:r>
              <a:rPr lang="en-CH" dirty="0"/>
              <a:t>* These are based on industry-standard toolchains for NN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824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network implemented by the processor has this logical architecture</a:t>
            </a:r>
          </a:p>
          <a:p>
            <a:r>
              <a:rPr lang="en-CH" dirty="0"/>
              <a:t>Up to 16 event-based input channels are supported</a:t>
            </a:r>
          </a:p>
          <a:p>
            <a:r>
              <a:rPr lang="en-CH" dirty="0"/>
              <a:t>Linear input weights are provided for the 1000 hidden LIF neuron population</a:t>
            </a:r>
          </a:p>
          <a:p>
            <a:r>
              <a:rPr lang="en-CH" dirty="0"/>
              <a:t>The hidden population supports recurrent connectivity</a:t>
            </a:r>
          </a:p>
          <a:p>
            <a:r>
              <a:rPr lang="en-CH" dirty="0"/>
              <a:t>A set of readout weights are provided to an 8-neuron LIF spiking output population, producing up to 8 output channels for the chip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208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designed with the IC team a digital neuron tailored for temporal signal processing applications</a:t>
            </a:r>
          </a:p>
          <a:p>
            <a:endParaRPr lang="en-US" dirty="0"/>
          </a:p>
          <a:p>
            <a:r>
              <a:rPr lang="en-US" dirty="0"/>
              <a:t>This architecture is called “</a:t>
            </a:r>
            <a:r>
              <a:rPr lang="en-US" dirty="0" err="1"/>
              <a:t>Xylo</a:t>
            </a:r>
            <a:r>
              <a:rPr lang="en-US" dirty="0"/>
              <a:t>”.</a:t>
            </a:r>
          </a:p>
          <a:p>
            <a:r>
              <a:rPr lang="en-US" dirty="0"/>
              <a:t>I’m showing here the neuron architecture</a:t>
            </a:r>
          </a:p>
          <a:p>
            <a:endParaRPr lang="en-US" dirty="0"/>
          </a:p>
          <a:p>
            <a:r>
              <a:rPr lang="en-US" dirty="0"/>
              <a:t>It’s an all-digital architecture, which includes synaptic and membrane states with leak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B47D-BABC-9748-A760-818656BC04C9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4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32AE-9634-F45B-E8B4-10DEF9544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3" y="2433025"/>
            <a:ext cx="5004354" cy="3592711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58A5F-6F00-BF6B-CFB3-17AD5A39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73" y="6025736"/>
            <a:ext cx="7444409" cy="69573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0C5E-F31D-608F-BDFA-8EC5E5FF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FFEF5-AE39-14A5-2072-B9C44B0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7CC3-2324-A3C7-2972-94E0EABA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59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7463-11C0-1A1C-6AB3-488B7901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C687F-4F9D-9211-CB6D-65E128BB0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DDE4B-3953-8F19-3CB3-36DB3EE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942F-BE98-A817-4C2F-C01151FC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CF6A-186C-8752-BD65-4156BAC6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809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A0438-1524-D89B-2CD0-594D8ADEE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0A68-7337-F27C-E15D-EDD437519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8EE1-AEFF-EF57-CB54-D85D6403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6D8FA-4076-2E46-C474-0557BE0B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4AF8-5D69-F4B5-78EA-F594CCB4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0300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32AE-9634-F45B-E8B4-10DEF9544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3" y="2433025"/>
            <a:ext cx="5004354" cy="3592711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58A5F-6F00-BF6B-CFB3-17AD5A39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73" y="6025736"/>
            <a:ext cx="7444409" cy="69573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0C5E-F31D-608F-BDFA-8EC5E5FF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FFEF5-AE39-14A5-2072-B9C44B0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7CC3-2324-A3C7-2972-94E0EABA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62E2F5-A938-779D-5AD3-9EAF431A8DEA}"/>
              </a:ext>
            </a:extLst>
          </p:cNvPr>
          <p:cNvGrpSpPr/>
          <p:nvPr userDrawn="1"/>
        </p:nvGrpSpPr>
        <p:grpSpPr>
          <a:xfrm>
            <a:off x="238539" y="1043609"/>
            <a:ext cx="6182139" cy="1389416"/>
            <a:chOff x="217184" y="1250640"/>
            <a:chExt cx="6939914" cy="1559724"/>
          </a:xfrm>
        </p:grpSpPr>
        <p:sp>
          <p:nvSpPr>
            <p:cNvPr id="7" name="CustomShape 1">
              <a:extLst>
                <a:ext uri="{FF2B5EF4-FFF2-40B4-BE49-F238E27FC236}">
                  <a16:creationId xmlns:a16="http://schemas.microsoft.com/office/drawing/2014/main" id="{AEDA5FDA-74D7-ADD6-59B8-7BD341BDC5EE}"/>
                </a:ext>
              </a:extLst>
            </p:cNvPr>
            <p:cNvSpPr/>
            <p:nvPr userDrawn="1"/>
          </p:nvSpPr>
          <p:spPr>
            <a:xfrm>
              <a:off x="217184" y="1250640"/>
              <a:ext cx="5752692" cy="132198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 err="1">
                  <a:solidFill>
                    <a:schemeClr val="tx1"/>
                  </a:solidFill>
                  <a:latin typeface="Sofia Pro"/>
                  <a:ea typeface="DejaVu Sans"/>
                </a:rPr>
                <a:t>SynSense</a:t>
              </a:r>
              <a:endParaRPr lang="en-US" sz="8000" b="0" strike="noStrike" spc="-1" dirty="0">
                <a:solidFill>
                  <a:schemeClr val="tx1"/>
                </a:solidFill>
                <a:latin typeface="DejaVu Sans"/>
              </a:endParaRPr>
            </a:p>
          </p:txBody>
        </p:sp>
        <p:sp>
          <p:nvSpPr>
            <p:cNvPr id="8" name="CustomShape 2">
              <a:extLst>
                <a:ext uri="{FF2B5EF4-FFF2-40B4-BE49-F238E27FC236}">
                  <a16:creationId xmlns:a16="http://schemas.microsoft.com/office/drawing/2014/main" id="{6581DC7C-0C4B-C5BD-5729-D755BDFD24DA}"/>
                </a:ext>
              </a:extLst>
            </p:cNvPr>
            <p:cNvSpPr/>
            <p:nvPr userDrawn="1"/>
          </p:nvSpPr>
          <p:spPr>
            <a:xfrm>
              <a:off x="1375858" y="2504041"/>
              <a:ext cx="5781240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i="0" strike="noStrike" spc="-1" dirty="0">
                  <a:solidFill>
                    <a:schemeClr val="tx1"/>
                  </a:solidFill>
                  <a:latin typeface="HK Grotesk Light" pitchFamily="2" charset="77"/>
                  <a:ea typeface="DejaVu Sans"/>
                </a:rPr>
                <a:t>Neuromorphic Intelligence</a:t>
              </a:r>
              <a:endParaRPr lang="en-US" sz="1400" b="0" i="0" strike="noStrike" spc="-1" dirty="0">
                <a:solidFill>
                  <a:schemeClr val="tx1"/>
                </a:solidFill>
                <a:latin typeface="HK Grotesk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23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b="0" i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CC756A3B-0B9C-6A41-90FD-2A259D36B6BD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89440" y="450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D267-508A-B2F4-5227-5D631EA5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0"/>
            <a:ext cx="10515600" cy="1325563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43AEF-2170-E1C7-1250-19462D6B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2" y="1590261"/>
            <a:ext cx="10992678" cy="45867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3E80-2319-7F3A-FF14-96E04CBF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C4FC5-B6C4-900A-B00C-ECC94682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4A5B-76B9-E554-DB8C-4D6C1214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09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A9B4-DAC8-1397-DBC2-9C364AB3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64387-DE20-5C50-F585-FA2F42D0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3C6AF-3AAB-5789-667A-E2F8CDF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780D6-FAA2-5013-55BF-4AA01414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4EF7B-AB05-5BCB-A023-0E20331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3C9B-C5DB-4B70-99D9-DDE1ACB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69D0-3E99-D7E7-5055-7A8548693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82EE3-7E23-AFFF-D2E1-9431757F6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5A19B-5BF4-ECCF-14CB-2E2E4A4B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15805-75D7-9E17-6CDF-50CAC325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05C92-B698-C635-F68E-82DB925A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22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D8A8-03D6-479C-BA89-61459DC7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FB92-3B7E-DD10-D6E4-669856D0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AB14-8904-5741-D63D-407BEC048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81371-AE44-617E-18AF-ECAB91639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85D-2E71-BAE7-91CF-DE9C3FC2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4C6B9-62BB-879F-66F4-F78FFB33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74DED-141A-A20B-2FA0-D37FC5A5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D6A7B-E2FE-37FB-13E1-494A8B5E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815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830D-4974-41AD-AE05-30D3C391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10975"/>
            <a:ext cx="10515600" cy="1325563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57897-0ED6-1DB6-CC6D-FAC7C10D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44FA4-A1DE-AF89-B4B1-0708D689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D844F-2F0D-00EA-A6FC-2013EDFE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38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72BB4-8CC3-9FA9-6092-DA398723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D1522-E796-38BC-95FB-37A83985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6C33-CC36-DF49-1AEA-A763F8F3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248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DEE1-B736-413C-6CDC-5021C4F6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945B-0EA5-748C-590B-D5EC580D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6E88E-767A-C776-46AD-E5A92FDA9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D5A10-4F76-3EF9-373E-77978761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5E9E7-1C7E-D852-4786-D04D656D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9816F-D6A0-7B7B-1289-6813B407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278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9763-46D1-0A4A-C342-B5FB72EA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6E7E2-EA71-688A-E70C-28DB60B5B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E0627-4344-1870-B977-A007050B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45EE-7F43-5781-5D20-4927EAC7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DE3-EAB0-4E44-BAD7-C7BD6BB5F671}" type="datetimeFigureOut">
              <a:rPr lang="en-CH" smtClean="0"/>
              <a:t>21.04.23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D5F66-E92F-76F5-0A72-2591110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E8C1-D9F0-082C-A4CD-DF7D2032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89E9-B018-4344-B796-4145AA2A62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22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96CB5-6A94-844F-47EC-B4113D77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195F-99FB-ED49-3BB1-44C810A5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4F709-A313-FDE2-BC0E-96A73660C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fld id="{21E0CDE3-EAB0-4E44-BAD7-C7BD6BB5F671}" type="datetimeFigureOut">
              <a:rPr lang="en-CH" smtClean="0"/>
              <a:pPr/>
              <a:t>21.04.23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28B75-2F16-4F73-C60F-CE2A29444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9F803-30D4-58F8-C440-192BDE2EE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K Grotesk Light" pitchFamily="2" charset="77"/>
              </a:defRPr>
            </a:lvl1pPr>
          </a:lstStyle>
          <a:p>
            <a:fld id="{8C4A89E9-B018-4344-B796-4145AA2A624E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091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K Grotesk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K Grotesk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09/TNNLS.2020.304436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nic.readthedocs.i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.xml"/><Relationship Id="rId3" Type="http://schemas.openxmlformats.org/officeDocument/2006/relationships/image" Target="../media/image24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40.png"/><Relationship Id="rId5" Type="http://schemas.openxmlformats.org/officeDocument/2006/relationships/image" Target="../media/image26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530.png"/><Relationship Id="rId4" Type="http://schemas.openxmlformats.org/officeDocument/2006/relationships/image" Target="../media/image25.png"/><Relationship Id="rId1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895DD-E091-0528-569C-876D1EEA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7" b="3727"/>
          <a:stretch/>
        </p:blipFill>
        <p:spPr>
          <a:xfrm rot="21065533">
            <a:off x="6105831" y="93677"/>
            <a:ext cx="5711386" cy="5285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EB9D5-ABBC-8770-700D-DD9D165B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72" y="2433025"/>
            <a:ext cx="5796304" cy="3592711"/>
          </a:xfrm>
        </p:spPr>
        <p:txBody>
          <a:bodyPr>
            <a:noAutofit/>
          </a:bodyPr>
          <a:lstStyle/>
          <a:p>
            <a:r>
              <a:rPr lang="en-CH" sz="5200" dirty="0"/>
              <a:t>Training and deploying SNN applications with Rockpool and Xylo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4D1EE-11AD-8053-651F-413E13484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OpenNeuromorphic | April 26th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6F47D-2826-624D-0C68-0BE37B0DB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4" t="39158" r="23626" b="26957"/>
          <a:stretch/>
        </p:blipFill>
        <p:spPr>
          <a:xfrm>
            <a:off x="8866173" y="4755676"/>
            <a:ext cx="4853037" cy="28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9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E6357C-3DC5-5328-3C11-D4BB2325D70E}"/>
              </a:ext>
            </a:extLst>
          </p:cNvPr>
          <p:cNvGrpSpPr/>
          <p:nvPr/>
        </p:nvGrpSpPr>
        <p:grpSpPr>
          <a:xfrm>
            <a:off x="1427105" y="684676"/>
            <a:ext cx="9337789" cy="5775087"/>
            <a:chOff x="599425" y="1687493"/>
            <a:chExt cx="7772400" cy="4806950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6485555-9B92-1E77-9870-FA34237C4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425" y="1687493"/>
              <a:ext cx="7772400" cy="2606817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60B9E910-8FBC-5D9B-A66E-8448494D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25" y="3887626"/>
              <a:ext cx="7772400" cy="2606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91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00A7-7A10-A505-0DC8-08D85550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9889-6103-E148-53E6-92FA79EF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/>
              <a:t>How to define and configure a spiking neuron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How to build a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How to train an audio task</a:t>
            </a:r>
          </a:p>
          <a:p>
            <a:pPr marL="514350" indent="-514350">
              <a:buFont typeface="+mj-lt"/>
              <a:buAutoNum type="arabicPeriod"/>
            </a:pPr>
            <a:r>
              <a:rPr lang="en-CH" dirty="0"/>
              <a:t>Deploying the network to the Xylo SNN processor</a:t>
            </a:r>
          </a:p>
        </p:txBody>
      </p:sp>
    </p:spTree>
    <p:extLst>
      <p:ext uri="{BB962C8B-B14F-4D97-AF65-F5344CB8AC3E}">
        <p14:creationId xmlns:p14="http://schemas.microsoft.com/office/powerpoint/2010/main" val="347364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00A6-BE53-444C-76E6-1B7D332C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Spiking Hiedelberg Digits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37386-D33D-E850-CBB3-E9023C518ED0}"/>
              </a:ext>
            </a:extLst>
          </p:cNvPr>
          <p:cNvGrpSpPr/>
          <p:nvPr/>
        </p:nvGrpSpPr>
        <p:grpSpPr>
          <a:xfrm>
            <a:off x="201076" y="873828"/>
            <a:ext cx="11439141" cy="5796884"/>
            <a:chOff x="201076" y="873828"/>
            <a:chExt cx="10276061" cy="5207483"/>
          </a:xfrm>
        </p:grpSpPr>
        <p:pic>
          <p:nvPicPr>
            <p:cNvPr id="8" name="Picture 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40549BC-EE20-27BF-F6AF-D44ABA144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76" y="873828"/>
              <a:ext cx="10276061" cy="50201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77431E-F524-CCEE-0E23-C563FEDB0912}"/>
                </a:ext>
              </a:extLst>
            </p:cNvPr>
            <p:cNvSpPr/>
            <p:nvPr/>
          </p:nvSpPr>
          <p:spPr>
            <a:xfrm>
              <a:off x="1608463" y="3536414"/>
              <a:ext cx="2732183" cy="2544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4233A0D-9CB0-74B8-0376-44004721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108" y="4802158"/>
            <a:ext cx="1469816" cy="186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79572-2443-F8C5-0FA7-D7EED76D4195}"/>
              </a:ext>
            </a:extLst>
          </p:cNvPr>
          <p:cNvSpPr txBox="1"/>
          <p:nvPr/>
        </p:nvSpPr>
        <p:spPr>
          <a:xfrm>
            <a:off x="92433" y="6532212"/>
            <a:ext cx="6003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>
                <a:latin typeface="HK Grotesk Light" pitchFamily="2" charset="77"/>
              </a:rPr>
              <a:t>Cramer et al. 2022. IEEE Trans. NNLS 33 2744–2757. </a:t>
            </a:r>
            <a:r>
              <a:rPr lang="en-GB" sz="1200" dirty="0">
                <a:latin typeface="HK Grotesk Light" pitchFamily="2" charset="77"/>
                <a:hlinkClick r:id="rId4"/>
              </a:rPr>
              <a:t>10.1109/TNNLS.2020.3044364</a:t>
            </a:r>
            <a:endParaRPr lang="en-CH" sz="1200" dirty="0">
              <a:latin typeface="HK Grotesk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368F4-F48A-4BFA-08E3-1BCD63403CF2}"/>
              </a:ext>
            </a:extLst>
          </p:cNvPr>
          <p:cNvSpPr txBox="1"/>
          <p:nvPr/>
        </p:nvSpPr>
        <p:spPr>
          <a:xfrm>
            <a:off x="480933" y="4199068"/>
            <a:ext cx="43282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Spoken digits, English and German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20 classes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Pre-processed with highly detailed basilar membrane / cochlea model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CH" dirty="0">
                <a:latin typeface="HK Grotesk Light" pitchFamily="2" charset="77"/>
              </a:rPr>
              <a:t>Input data provided as spike events</a:t>
            </a:r>
          </a:p>
        </p:txBody>
      </p:sp>
    </p:spTree>
    <p:extLst>
      <p:ext uri="{BB962C8B-B14F-4D97-AF65-F5344CB8AC3E}">
        <p14:creationId xmlns:p14="http://schemas.microsoft.com/office/powerpoint/2010/main" val="425546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FCD065-F20A-FDEF-8085-510367F2AD7D}"/>
              </a:ext>
            </a:extLst>
          </p:cNvPr>
          <p:cNvGrpSpPr/>
          <p:nvPr/>
        </p:nvGrpSpPr>
        <p:grpSpPr>
          <a:xfrm>
            <a:off x="-934278" y="1444018"/>
            <a:ext cx="6553200" cy="1858665"/>
            <a:chOff x="2819400" y="2730500"/>
            <a:chExt cx="6553200" cy="18586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913207-BB48-558D-21FB-46F539944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2730500"/>
              <a:ext cx="6553200" cy="1397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1D0B57-672C-280C-6A1E-F7C8EBAFE144}"/>
                </a:ext>
              </a:extLst>
            </p:cNvPr>
            <p:cNvSpPr txBox="1"/>
            <p:nvPr/>
          </p:nvSpPr>
          <p:spPr>
            <a:xfrm>
              <a:off x="4597833" y="4127500"/>
              <a:ext cx="2996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K Grotesk Light" pitchFamily="2" charset="77"/>
                  <a:hlinkClick r:id="rId3"/>
                </a:rPr>
                <a:t>t</a:t>
              </a:r>
              <a:r>
                <a:rPr lang="en-CH" sz="2400" dirty="0">
                  <a:latin typeface="HK Grotesk Light" pitchFamily="2" charset="77"/>
                  <a:hlinkClick r:id="rId3"/>
                </a:rPr>
                <a:t>onic.readthedocs.io</a:t>
              </a:r>
              <a:endParaRPr lang="en-CH" sz="2400" dirty="0">
                <a:latin typeface="HK Grotesk Light" pitchFamily="2" charset="7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FE9373-57F9-8D46-4C8C-AAD651BCC8B1}"/>
              </a:ext>
            </a:extLst>
          </p:cNvPr>
          <p:cNvSpPr txBox="1"/>
          <p:nvPr/>
        </p:nvSpPr>
        <p:spPr>
          <a:xfrm>
            <a:off x="5486400" y="1275949"/>
            <a:ext cx="6096000" cy="456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Datasets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SHD, S-MNIST, DVSGesture,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Transformations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Augmentation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Caching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800" dirty="0">
                <a:latin typeface="HK Grotesk Light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858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ABFFB-270B-EF67-99DD-2538FDD2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38" y="1819909"/>
            <a:ext cx="6097524" cy="1529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7B130-DF2E-E35C-3463-AEF9DA4B4333}"/>
              </a:ext>
            </a:extLst>
          </p:cNvPr>
          <p:cNvSpPr txBox="1"/>
          <p:nvPr/>
        </p:nvSpPr>
        <p:spPr>
          <a:xfrm>
            <a:off x="4781321" y="3323488"/>
            <a:ext cx="47019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>
                <a:latin typeface="HK Grotesk Light" pitchFamily="2" charset="77"/>
              </a:rPr>
              <a:t>Hardware / IP / Applications</a:t>
            </a:r>
          </a:p>
          <a:p>
            <a:r>
              <a:rPr lang="en-CH" sz="2800" dirty="0">
                <a:latin typeface="HK Grotesk Light" pitchFamily="2" charset="77"/>
              </a:rPr>
              <a:t>Ultra-low-power compute</a:t>
            </a:r>
          </a:p>
          <a:p>
            <a:r>
              <a:rPr lang="en-CH" sz="2800" dirty="0">
                <a:latin typeface="HK Grotesk Light" pitchFamily="2" charset="77"/>
              </a:rPr>
              <a:t>Sensory processing</a:t>
            </a:r>
          </a:p>
          <a:p>
            <a:r>
              <a:rPr lang="en-CH" sz="2800" dirty="0">
                <a:latin typeface="HK Grotesk Light" pitchFamily="2" charset="77"/>
              </a:rPr>
              <a:t>At the edge</a:t>
            </a:r>
          </a:p>
        </p:txBody>
      </p:sp>
    </p:spTree>
    <p:extLst>
      <p:ext uri="{BB962C8B-B14F-4D97-AF65-F5344CB8AC3E}">
        <p14:creationId xmlns:p14="http://schemas.microsoft.com/office/powerpoint/2010/main" val="335247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59BC-F0AF-5148-AA93-52BCE200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Xylo digital SNN architecture</a:t>
            </a:r>
            <a:br>
              <a:rPr lang="en-CH" dirty="0"/>
            </a:br>
            <a:r>
              <a:rPr lang="en-CH" sz="3600" dirty="0"/>
              <a:t>Logical network architecture</a:t>
            </a:r>
            <a:endParaRPr lang="en-CH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2C84AC6-90BD-374D-A8D6-0544DE8E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2" t="36491" r="34801" b="33567"/>
          <a:stretch/>
        </p:blipFill>
        <p:spPr>
          <a:xfrm>
            <a:off x="168965" y="1162878"/>
            <a:ext cx="2534653" cy="205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0C13D-8923-8C76-35A0-837BED12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8" y="1176950"/>
            <a:ext cx="10796587" cy="55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5C4F-C1E8-1C4C-9A2B-480A3F5D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Xylo digital SNN architecture</a:t>
            </a:r>
            <a:br>
              <a:rPr lang="en-CH" dirty="0"/>
            </a:br>
            <a:r>
              <a:rPr lang="en-CH" sz="3600" dirty="0"/>
              <a:t>Digital LIF Neuron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D201C-88DD-4406-87F0-A8DEF3D3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6" y="2771776"/>
            <a:ext cx="11510092" cy="22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D823-55AB-1B9D-EC11-AF4C175F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Network architecture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D76E449-0F95-2321-5F34-1BE1A165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90" y="2150701"/>
            <a:ext cx="10603019" cy="36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FB02-005E-21BE-1153-B51D28A1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Mapping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D839-C5F4-CF57-89D9-98D6653D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3986" y="2082415"/>
            <a:ext cx="9884027" cy="3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172E6E-6F3A-A54E-F785-3902D3B6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8564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032D2A-36DC-870C-432D-74267E08E011}"/>
              </a:ext>
            </a:extLst>
          </p:cNvPr>
          <p:cNvSpPr txBox="1"/>
          <p:nvPr/>
        </p:nvSpPr>
        <p:spPr>
          <a:xfrm>
            <a:off x="5849956" y="1382286"/>
            <a:ext cx="58719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PyTorch, Jax backends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GPU/CUDA, TPU, MPS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Constrained optimization for SNNs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Time constant &amp; threshold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Deployable adaptive LIF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Quantization-aware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Mixed-signal HW-aware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Easily extensible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600" dirty="0">
                <a:latin typeface="HK Grotesk Light" pitchFamily="2" charset="77"/>
              </a:rPr>
              <a:t>…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7A00C75-631B-0CEB-13BF-9BC76EE1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35" y="687600"/>
            <a:ext cx="5515435" cy="54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46155-0162-1B4A-8DC4-22FFE06A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Neuromorphic Smart Sensors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246B6B-B026-F040-AABB-CE2B8CB9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48" y="1441175"/>
            <a:ext cx="4885361" cy="458670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Highly informative output /</a:t>
            </a:r>
            <a:br>
              <a:rPr lang="en-CH" dirty="0"/>
            </a:br>
            <a:r>
              <a:rPr lang="en-CH" dirty="0"/>
              <a:t>low bandwidth output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Smart condition detection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Smart wake-up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Continuous monitoring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Low latency	</a:t>
            </a:r>
            <a:r>
              <a:rPr lang="en-CH" dirty="0">
                <a:sym typeface="Wingdings" pitchFamily="2" charset="2"/>
              </a:rPr>
              <a:t> &lt;200 ms</a:t>
            </a:r>
            <a:endParaRPr lang="en-CH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H" dirty="0"/>
              <a:t>Low power	</a:t>
            </a:r>
            <a:r>
              <a:rPr lang="en-CH" dirty="0">
                <a:sym typeface="Wingdings" pitchFamily="2" charset="2"/>
              </a:rPr>
              <a:t> &lt;10 mW</a:t>
            </a:r>
            <a:endParaRPr lang="en-CH" dirty="0"/>
          </a:p>
        </p:txBody>
      </p:sp>
      <p:pic>
        <p:nvPicPr>
          <p:cNvPr id="4" name="Graphic 3" descr="Radio microphone with solid fill">
            <a:extLst>
              <a:ext uri="{FF2B5EF4-FFF2-40B4-BE49-F238E27FC236}">
                <a16:creationId xmlns:a16="http://schemas.microsoft.com/office/drawing/2014/main" id="{74E2DE07-47EE-9F49-B416-B67C753A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604" y="1274318"/>
            <a:ext cx="914400" cy="914400"/>
          </a:xfrm>
          <a:prstGeom prst="rect">
            <a:avLst/>
          </a:prstGeom>
        </p:spPr>
      </p:pic>
      <p:pic>
        <p:nvPicPr>
          <p:cNvPr id="5" name="Graphic 4" descr="Web cam with solid fill">
            <a:extLst>
              <a:ext uri="{FF2B5EF4-FFF2-40B4-BE49-F238E27FC236}">
                <a16:creationId xmlns:a16="http://schemas.microsoft.com/office/drawing/2014/main" id="{705B0343-E312-5848-B2B2-FBD3DE18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604" y="4071520"/>
            <a:ext cx="914400" cy="914400"/>
          </a:xfrm>
          <a:prstGeom prst="rect">
            <a:avLst/>
          </a:prstGeom>
        </p:spPr>
      </p:pic>
      <p:pic>
        <p:nvPicPr>
          <p:cNvPr id="6" name="Graphic 5" descr="Heartbeat with solid fill">
            <a:extLst>
              <a:ext uri="{FF2B5EF4-FFF2-40B4-BE49-F238E27FC236}">
                <a16:creationId xmlns:a16="http://schemas.microsoft.com/office/drawing/2014/main" id="{217AD00E-7117-B145-B223-127AA60D7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04" y="2672919"/>
            <a:ext cx="914400" cy="914400"/>
          </a:xfrm>
          <a:prstGeom prst="rect">
            <a:avLst/>
          </a:prstGeom>
        </p:spPr>
      </p:pic>
      <p:pic>
        <p:nvPicPr>
          <p:cNvPr id="7" name="Graphic 6" descr="Medical with solid fill">
            <a:extLst>
              <a:ext uri="{FF2B5EF4-FFF2-40B4-BE49-F238E27FC236}">
                <a16:creationId xmlns:a16="http://schemas.microsoft.com/office/drawing/2014/main" id="{71602F10-9BA6-2446-9818-69047C496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682" y="5470120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D96220-1CBA-0C44-841E-E6575BE1C167}"/>
              </a:ext>
            </a:extLst>
          </p:cNvPr>
          <p:cNvGrpSpPr/>
          <p:nvPr/>
        </p:nvGrpSpPr>
        <p:grpSpPr>
          <a:xfrm>
            <a:off x="3772256" y="2683602"/>
            <a:ext cx="1783161" cy="1807434"/>
            <a:chOff x="3963642" y="2683602"/>
            <a:chExt cx="1783161" cy="18074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986E63-9CF1-FB45-AD7B-41CF8A69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642" y="2683602"/>
              <a:ext cx="1783161" cy="1807434"/>
            </a:xfrm>
            <a:prstGeom prst="round2DiagRect">
              <a:avLst>
                <a:gd name="adj1" fmla="val 16667"/>
                <a:gd name="adj2" fmla="val 14907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10EC20-337A-6D41-9474-3E5C0228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8"/>
            <a:stretch/>
          </p:blipFill>
          <p:spPr>
            <a:xfrm>
              <a:off x="4428078" y="3131706"/>
              <a:ext cx="918086" cy="889959"/>
            </a:xfrm>
            <a:prstGeom prst="rect">
              <a:avLst/>
            </a:prstGeom>
          </p:spPr>
        </p:pic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A95077D-74A9-DC4C-AEF4-7F77BA505736}"/>
              </a:ext>
            </a:extLst>
          </p:cNvPr>
          <p:cNvCxnSpPr>
            <a:stCxn id="4" idx="3"/>
            <a:endCxn id="9" idx="3"/>
          </p:cNvCxnSpPr>
          <p:nvPr/>
        </p:nvCxnSpPr>
        <p:spPr>
          <a:xfrm>
            <a:off x="1754004" y="1731518"/>
            <a:ext cx="2909833" cy="952084"/>
          </a:xfrm>
          <a:prstGeom prst="curved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EF5374C-409F-8449-9180-3106CF4EFCE2}"/>
              </a:ext>
            </a:extLst>
          </p:cNvPr>
          <p:cNvCxnSpPr>
            <a:stCxn id="6" idx="3"/>
            <a:endCxn id="9" idx="2"/>
          </p:cNvCxnSpPr>
          <p:nvPr/>
        </p:nvCxnSpPr>
        <p:spPr>
          <a:xfrm>
            <a:off x="1754004" y="3130119"/>
            <a:ext cx="2018252" cy="457200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83BC26A-3CD8-5E4A-ACBB-F2713A81C289}"/>
              </a:ext>
            </a:extLst>
          </p:cNvPr>
          <p:cNvCxnSpPr>
            <a:stCxn id="5" idx="3"/>
            <a:endCxn id="9" idx="2"/>
          </p:cNvCxnSpPr>
          <p:nvPr/>
        </p:nvCxnSpPr>
        <p:spPr>
          <a:xfrm flipV="1">
            <a:off x="1754004" y="3587319"/>
            <a:ext cx="2018252" cy="941401"/>
          </a:xfrm>
          <a:prstGeom prst="curvedConnector3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8C8EA1C-5693-B54D-B56A-27777A45AAC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65082" y="4491036"/>
            <a:ext cx="2898755" cy="1436284"/>
          </a:xfrm>
          <a:prstGeom prst="curved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1793009-EB5F-1641-A40A-1254463233E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55417" y="2531996"/>
            <a:ext cx="1174992" cy="105532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57FC8455-C52B-C047-ACF0-DC3C24AA5BA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55417" y="3576685"/>
            <a:ext cx="1174992" cy="10634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EADB077-4D32-B14D-B77A-A8A626EC4733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5555417" y="3587319"/>
            <a:ext cx="1126672" cy="89308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06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32A7-974A-6A4B-B1EC-6C083095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Hardware families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F778B-0224-BB43-944D-EA25BC36AC25}"/>
              </a:ext>
            </a:extLst>
          </p:cNvPr>
          <p:cNvSpPr/>
          <p:nvPr/>
        </p:nvSpPr>
        <p:spPr>
          <a:xfrm>
            <a:off x="448731" y="1162878"/>
            <a:ext cx="6506817" cy="3819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5FDA4137-A353-6442-B63D-7505CB25664B}"/>
              </a:ext>
            </a:extLst>
          </p:cNvPr>
          <p:cNvGraphicFramePr>
            <a:graphicFrameLocks noGrp="1"/>
          </p:cNvGraphicFramePr>
          <p:nvPr/>
        </p:nvGraphicFramePr>
        <p:xfrm>
          <a:off x="747302" y="1451189"/>
          <a:ext cx="5847239" cy="113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83200">
                  <a:extLst>
                    <a:ext uri="{9D8B030D-6E8A-4147-A177-3AD203B41FA5}">
                      <a16:colId xmlns:a16="http://schemas.microsoft.com/office/drawing/2014/main" val="1754631102"/>
                    </a:ext>
                  </a:extLst>
                </a:gridCol>
                <a:gridCol w="2964039">
                  <a:extLst>
                    <a:ext uri="{9D8B030D-6E8A-4147-A177-3AD203B41FA5}">
                      <a16:colId xmlns:a16="http://schemas.microsoft.com/office/drawing/2014/main" val="899097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i="1" dirty="0">
                          <a:latin typeface="HK Grotesk Light Italic" pitchFamily="2" charset="77"/>
                        </a:rPr>
                        <a:t>Vision processing with high speed, low power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5102364"/>
                  </a:ext>
                </a:extLst>
              </a:tr>
              <a:tr h="151852">
                <a:tc>
                  <a:txBody>
                    <a:bodyPr/>
                    <a:lstStyle/>
                    <a:p>
                      <a:r>
                        <a:rPr lang="en-CH" sz="2000" b="1" i="1" dirty="0">
                          <a:latin typeface="HK Grotesk SemiBold Italic" pitchFamily="2" charset="77"/>
                        </a:rPr>
                        <a:t>DynapCNN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000" b="1" i="1" dirty="0">
                          <a:latin typeface="HK Grotesk SemiBold Italic" pitchFamily="2" charset="77"/>
                        </a:rPr>
                        <a:t>Speck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75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b="0" i="0" dirty="0">
                          <a:latin typeface="HK Grotesk Light" pitchFamily="2" charset="77"/>
                        </a:rPr>
                        <a:t>Scalable CNN cores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H" b="0" i="0" dirty="0">
                          <a:latin typeface="HK Grotesk Light" pitchFamily="2" charset="77"/>
                        </a:rPr>
                        <a:t>Integrated vision sensing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146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5A7677-692A-7944-9F14-F3E5FB5B4F48}"/>
              </a:ext>
            </a:extLst>
          </p:cNvPr>
          <p:cNvSpPr txBox="1"/>
          <p:nvPr/>
        </p:nvSpPr>
        <p:spPr>
          <a:xfrm>
            <a:off x="747302" y="5094957"/>
            <a:ext cx="351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Smart visual wake-up</a:t>
            </a:r>
          </a:p>
          <a:p>
            <a:r>
              <a:rPr lang="en-CH" dirty="0">
                <a:latin typeface="HK Grotesk Light" pitchFamily="2" charset="77"/>
              </a:rPr>
              <a:t>Object trakcing</a:t>
            </a:r>
          </a:p>
          <a:p>
            <a:r>
              <a:rPr lang="en-CH" dirty="0">
                <a:latin typeface="HK Grotesk Light" pitchFamily="2" charset="77"/>
              </a:rPr>
              <a:t>Presence detection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F5A8B-BD66-A44A-BBF9-FA3EB2A9DDB4}"/>
              </a:ext>
            </a:extLst>
          </p:cNvPr>
          <p:cNvSpPr/>
          <p:nvPr/>
        </p:nvSpPr>
        <p:spPr>
          <a:xfrm>
            <a:off x="7778385" y="1162878"/>
            <a:ext cx="3964884" cy="3819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6D3EC699-929B-DD44-A674-FA04C27252BA}"/>
              </a:ext>
            </a:extLst>
          </p:cNvPr>
          <p:cNvGraphicFramePr>
            <a:graphicFrameLocks noGrp="1"/>
          </p:cNvGraphicFramePr>
          <p:nvPr/>
        </p:nvGraphicFramePr>
        <p:xfrm>
          <a:off x="8051593" y="1451189"/>
          <a:ext cx="3411909" cy="113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66677">
                  <a:extLst>
                    <a:ext uri="{9D8B030D-6E8A-4147-A177-3AD203B41FA5}">
                      <a16:colId xmlns:a16="http://schemas.microsoft.com/office/drawing/2014/main" val="1754631102"/>
                    </a:ext>
                  </a:extLst>
                </a:gridCol>
                <a:gridCol w="245232">
                  <a:extLst>
                    <a:ext uri="{9D8B030D-6E8A-4147-A177-3AD203B41FA5}">
                      <a16:colId xmlns:a16="http://schemas.microsoft.com/office/drawing/2014/main" val="899097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i="1" dirty="0">
                          <a:latin typeface="HK Grotesk Light Italic" pitchFamily="2" charset="77"/>
                        </a:rPr>
                        <a:t>Natural signal processing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510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b="1" i="1" dirty="0">
                          <a:latin typeface="HK Grotesk SemiBold Italic" pitchFamily="2" charset="77"/>
                        </a:rPr>
                        <a:t>Xylo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H" b="1" i="0" dirty="0">
                        <a:latin typeface="HK Grotesk Light Italic" pitchFamily="2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75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b="0" i="0" dirty="0">
                          <a:latin typeface="HK Grotesk Light" pitchFamily="2" charset="77"/>
                        </a:rPr>
                        <a:t>Ultra-low-power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H" b="0" i="0" dirty="0">
                        <a:latin typeface="HK Grotesk Light" pitchFamily="2" charset="7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1465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5623549-6F0A-1646-A5B5-EE2A995F9CD6}"/>
              </a:ext>
            </a:extLst>
          </p:cNvPr>
          <p:cNvSpPr txBox="1"/>
          <p:nvPr/>
        </p:nvSpPr>
        <p:spPr>
          <a:xfrm>
            <a:off x="8051593" y="5094957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Audio processing</a:t>
            </a:r>
          </a:p>
          <a:p>
            <a:r>
              <a:rPr lang="en-CH" dirty="0">
                <a:latin typeface="HK Grotesk Light" pitchFamily="2" charset="77"/>
              </a:rPr>
              <a:t>Bio-signal processing</a:t>
            </a:r>
          </a:p>
          <a:p>
            <a:r>
              <a:rPr lang="en-CH" dirty="0">
                <a:latin typeface="HK Grotesk Light" pitchFamily="2" charset="77"/>
              </a:rPr>
              <a:t>IMU processing</a:t>
            </a:r>
          </a:p>
          <a:p>
            <a:r>
              <a:rPr lang="en-CH" dirty="0">
                <a:latin typeface="HK Grotesk Light" pitchFamily="2" charset="77"/>
              </a:rPr>
              <a:t>Condition monitoring</a:t>
            </a:r>
          </a:p>
        </p:txBody>
      </p:sp>
      <p:pic>
        <p:nvPicPr>
          <p:cNvPr id="3" name="图片 10" descr="DYNAP-CNN (2)">
            <a:extLst>
              <a:ext uri="{FF2B5EF4-FFF2-40B4-BE49-F238E27FC236}">
                <a16:creationId xmlns:a16="http://schemas.microsoft.com/office/drawing/2014/main" id="{540F3418-E885-14CD-8A0A-1E5FBFA8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35" t="29690" r="24769" b="27067"/>
          <a:stretch>
            <a:fillRect/>
          </a:stretch>
        </p:blipFill>
        <p:spPr>
          <a:xfrm>
            <a:off x="633922" y="2922183"/>
            <a:ext cx="1673225" cy="1642110"/>
          </a:xfrm>
          <a:prstGeom prst="rect">
            <a:avLst/>
          </a:prstGeom>
          <a:effectLst>
            <a:outerShdw blurRad="1651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pic>
        <p:nvPicPr>
          <p:cNvPr id="4" name="图片 40" descr="DYNAP-CNN DEV-KIT (1)">
            <a:extLst>
              <a:ext uri="{FF2B5EF4-FFF2-40B4-BE49-F238E27FC236}">
                <a16:creationId xmlns:a16="http://schemas.microsoft.com/office/drawing/2014/main" id="{B89B0E3E-F219-A803-78F8-699935C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63932" y="2952989"/>
            <a:ext cx="1504333" cy="952022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图片 14" descr="speck1">
            <a:extLst>
              <a:ext uri="{FF2B5EF4-FFF2-40B4-BE49-F238E27FC236}">
                <a16:creationId xmlns:a16="http://schemas.microsoft.com/office/drawing/2014/main" id="{ED936FB9-1DA7-215F-2588-8383AFBB6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08" t="19508" r="31416" b="16231"/>
          <a:stretch>
            <a:fillRect/>
          </a:stretch>
        </p:blipFill>
        <p:spPr>
          <a:xfrm>
            <a:off x="4225058" y="2716052"/>
            <a:ext cx="1233719" cy="2098835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pic>
        <p:nvPicPr>
          <p:cNvPr id="7" name="图片 15">
            <a:extLst>
              <a:ext uri="{FF2B5EF4-FFF2-40B4-BE49-F238E27FC236}">
                <a16:creationId xmlns:a16="http://schemas.microsoft.com/office/drawing/2014/main" id="{F8B17AF9-3FCE-7125-D4FC-27C9690DEB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13" t="20229" r="37259" b="21164"/>
          <a:stretch/>
        </p:blipFill>
        <p:spPr>
          <a:xfrm>
            <a:off x="5598259" y="2763274"/>
            <a:ext cx="1054032" cy="1479294"/>
          </a:xfrm>
          <a:prstGeom prst="rect">
            <a:avLst/>
          </a:prstGeom>
          <a:effectLst>
            <a:outerShdw blurRad="1778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43" descr="xylo(7) (1)">
            <a:extLst>
              <a:ext uri="{FF2B5EF4-FFF2-40B4-BE49-F238E27FC236}">
                <a16:creationId xmlns:a16="http://schemas.microsoft.com/office/drawing/2014/main" id="{EE254660-F94E-A8A5-7164-AC94AAAA34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746" t="38970" r="38415" b="37379"/>
          <a:stretch>
            <a:fillRect/>
          </a:stretch>
        </p:blipFill>
        <p:spPr>
          <a:xfrm>
            <a:off x="8051594" y="3007396"/>
            <a:ext cx="2158359" cy="1698883"/>
          </a:xfrm>
          <a:prstGeom prst="rect">
            <a:avLst/>
          </a:prstGeom>
          <a:effectLst>
            <a:outerShdw blurRad="165100" dist="114300" dir="18900000" sy="23000" kx="-1200000" algn="bl" rotWithShape="0">
              <a:prstClr val="black">
                <a:alpha val="18000"/>
              </a:prstClr>
            </a:outerShdw>
          </a:effectLst>
          <a:scene3d>
            <a:camera prst="perspectiveFront"/>
            <a:lightRig rig="threePt" dir="t">
              <a:rot lat="0" lon="0" rev="0"/>
            </a:lightRig>
          </a:scene3d>
        </p:spPr>
      </p:pic>
      <p:pic>
        <p:nvPicPr>
          <p:cNvPr id="11" name="图片 33" descr="自定义模板 (6)">
            <a:extLst>
              <a:ext uri="{FF2B5EF4-FFF2-40B4-BE49-F238E27FC236}">
                <a16:creationId xmlns:a16="http://schemas.microsoft.com/office/drawing/2014/main" id="{4131FEA8-4BDF-E787-735B-3A743DE609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770" t="8338" r="6632" b="19655"/>
          <a:stretch>
            <a:fillRect/>
          </a:stretch>
        </p:blipFill>
        <p:spPr>
          <a:xfrm>
            <a:off x="10349435" y="2769737"/>
            <a:ext cx="1067103" cy="1325824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9B893A-8D6A-A910-5307-ED43E02F8031}"/>
              </a:ext>
            </a:extLst>
          </p:cNvPr>
          <p:cNvSpPr txBox="1"/>
          <p:nvPr/>
        </p:nvSpPr>
        <p:spPr>
          <a:xfrm>
            <a:off x="3681080" y="5094957"/>
            <a:ext cx="351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HK Grotesk Light" pitchFamily="2" charset="77"/>
              </a:rPr>
              <a:t>Real-time motion estimation</a:t>
            </a:r>
          </a:p>
          <a:p>
            <a:r>
              <a:rPr lang="en-CH" dirty="0">
                <a:latin typeface="HK Grotesk Light" pitchFamily="2" charset="77"/>
              </a:rPr>
              <a:t>Behaviour detection</a:t>
            </a:r>
          </a:p>
          <a:p>
            <a:r>
              <a:rPr lang="en-CH" dirty="0">
                <a:latin typeface="HK Grotesk Light" pitchFamily="2" charset="77"/>
              </a:rPr>
              <a:t>Gesture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D4CF7-73B2-F6E4-AE0C-4189899BA3AD}"/>
              </a:ext>
            </a:extLst>
          </p:cNvPr>
          <p:cNvSpPr txBox="1"/>
          <p:nvPr/>
        </p:nvSpPr>
        <p:spPr>
          <a:xfrm>
            <a:off x="2731404" y="410871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691F-5A5A-0FDC-8A39-8C03312D4875}"/>
              </a:ext>
            </a:extLst>
          </p:cNvPr>
          <p:cNvSpPr txBox="1"/>
          <p:nvPr/>
        </p:nvSpPr>
        <p:spPr>
          <a:xfrm>
            <a:off x="5749881" y="424820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0F0F5-0721-C071-EC8C-335804A6E11A}"/>
              </a:ext>
            </a:extLst>
          </p:cNvPr>
          <p:cNvSpPr txBox="1"/>
          <p:nvPr/>
        </p:nvSpPr>
        <p:spPr>
          <a:xfrm>
            <a:off x="10569851" y="406222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HK Grotesk Light" pitchFamily="2" charset="77"/>
              </a:rPr>
              <a:t>HDK</a:t>
            </a:r>
          </a:p>
        </p:txBody>
      </p:sp>
    </p:spTree>
    <p:extLst>
      <p:ext uri="{BB962C8B-B14F-4D97-AF65-F5344CB8AC3E}">
        <p14:creationId xmlns:p14="http://schemas.microsoft.com/office/powerpoint/2010/main" val="12134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C044CE-9B45-BB79-A522-6B63E28C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Temporal computation with SNNs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4AFAC3-77E0-1354-CFF1-AB2189F0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68" y="1659953"/>
            <a:ext cx="3081753" cy="144542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D9A31F1-0667-7DD7-20EE-F7AFA4142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32" y="4003535"/>
            <a:ext cx="4235827" cy="2035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54601-340A-506C-4939-AE941A20E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957" y="1874059"/>
            <a:ext cx="3247368" cy="4466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5876DA-AC33-CC28-5690-6ADE61F63C17}"/>
              </a:ext>
            </a:extLst>
          </p:cNvPr>
          <p:cNvGrpSpPr/>
          <p:nvPr/>
        </p:nvGrpSpPr>
        <p:grpSpPr>
          <a:xfrm>
            <a:off x="5171401" y="3752624"/>
            <a:ext cx="6861783" cy="2451401"/>
            <a:chOff x="5171401" y="3954161"/>
            <a:chExt cx="6861783" cy="245140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DD7A83-D39B-C4E5-A41E-04A9F5E7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1401" y="3954161"/>
              <a:ext cx="6861783" cy="245140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B3801F-4EE1-800A-D287-FB7DAB475F34}"/>
                </a:ext>
              </a:extLst>
            </p:cNvPr>
            <p:cNvSpPr/>
            <p:nvPr/>
          </p:nvSpPr>
          <p:spPr>
            <a:xfrm>
              <a:off x="6652253" y="5069871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95CD38-4CE7-2254-B9AE-11CC8A856D85}"/>
                </a:ext>
              </a:extLst>
            </p:cNvPr>
            <p:cNvSpPr/>
            <p:nvPr/>
          </p:nvSpPr>
          <p:spPr>
            <a:xfrm>
              <a:off x="5668205" y="5069871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F997B5-A73C-545E-1301-7669A813849A}"/>
                </a:ext>
              </a:extLst>
            </p:cNvPr>
            <p:cNvSpPr/>
            <p:nvPr/>
          </p:nvSpPr>
          <p:spPr>
            <a:xfrm>
              <a:off x="5998743" y="4409749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CA5B30-CBF2-5B80-CAAD-6FCABF9051B5}"/>
                </a:ext>
              </a:extLst>
            </p:cNvPr>
            <p:cNvSpPr/>
            <p:nvPr/>
          </p:nvSpPr>
          <p:spPr>
            <a:xfrm>
              <a:off x="6781547" y="4409749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ED75D8-AB31-F315-5801-A292EF646476}"/>
                </a:ext>
              </a:extLst>
            </p:cNvPr>
            <p:cNvSpPr/>
            <p:nvPr/>
          </p:nvSpPr>
          <p:spPr>
            <a:xfrm>
              <a:off x="7636301" y="5069871"/>
              <a:ext cx="349250" cy="58358"/>
            </a:xfrm>
            <a:prstGeom prst="rect">
              <a:avLst/>
            </a:prstGeom>
            <a:solidFill>
              <a:srgbClr val="F58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338E56-C790-1DE6-C6DA-E3C608F503A3}"/>
                </a:ext>
              </a:extLst>
            </p:cNvPr>
            <p:cNvSpPr/>
            <p:nvPr/>
          </p:nvSpPr>
          <p:spPr>
            <a:xfrm>
              <a:off x="5319546" y="6044593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0A5CA0-324B-1402-75D8-D62FACF3239F}"/>
                </a:ext>
              </a:extLst>
            </p:cNvPr>
            <p:cNvSpPr/>
            <p:nvPr/>
          </p:nvSpPr>
          <p:spPr>
            <a:xfrm>
              <a:off x="8097463" y="5773754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D396AD-B2D4-B727-C81F-530C88B1C880}"/>
                </a:ext>
              </a:extLst>
            </p:cNvPr>
            <p:cNvSpPr/>
            <p:nvPr/>
          </p:nvSpPr>
          <p:spPr>
            <a:xfrm>
              <a:off x="10032813" y="5773754"/>
              <a:ext cx="509429" cy="58358"/>
            </a:xfrm>
            <a:prstGeom prst="rect">
              <a:avLst/>
            </a:prstGeom>
            <a:solidFill>
              <a:srgbClr val="7C2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DDF99E-B9F0-15D1-6FD5-DA46A28CC85D}"/>
                </a:ext>
              </a:extLst>
            </p:cNvPr>
            <p:cNvSpPr/>
            <p:nvPr/>
          </p:nvSpPr>
          <p:spPr>
            <a:xfrm>
              <a:off x="8291370" y="4409749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BAD3E8-BD50-EE36-28DA-E1BF9AC7E99E}"/>
                </a:ext>
              </a:extLst>
            </p:cNvPr>
            <p:cNvSpPr/>
            <p:nvPr/>
          </p:nvSpPr>
          <p:spPr>
            <a:xfrm>
              <a:off x="8037298" y="6318026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C4D18E-675D-8129-7BC4-4CBD19FD02BF}"/>
                </a:ext>
              </a:extLst>
            </p:cNvPr>
            <p:cNvSpPr/>
            <p:nvPr/>
          </p:nvSpPr>
          <p:spPr>
            <a:xfrm>
              <a:off x="10032813" y="6318026"/>
              <a:ext cx="349250" cy="58358"/>
            </a:xfrm>
            <a:prstGeom prst="rect">
              <a:avLst/>
            </a:prstGeom>
            <a:solidFill>
              <a:srgbClr val="5EB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B213F76-AE6D-A55C-4E89-6735CFBC3B89}"/>
              </a:ext>
            </a:extLst>
          </p:cNvPr>
          <p:cNvSpPr/>
          <p:nvPr/>
        </p:nvSpPr>
        <p:spPr>
          <a:xfrm>
            <a:off x="4301046" y="5513859"/>
            <a:ext cx="305713" cy="58358"/>
          </a:xfrm>
          <a:prstGeom prst="rect">
            <a:avLst/>
          </a:prstGeom>
          <a:solidFill>
            <a:srgbClr val="5EB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56E23-D5FF-5DEB-B401-6D32192D6713}"/>
              </a:ext>
            </a:extLst>
          </p:cNvPr>
          <p:cNvSpPr/>
          <p:nvPr/>
        </p:nvSpPr>
        <p:spPr>
          <a:xfrm>
            <a:off x="1194052" y="5258220"/>
            <a:ext cx="305713" cy="58358"/>
          </a:xfrm>
          <a:prstGeom prst="rect">
            <a:avLst/>
          </a:prstGeom>
          <a:solidFill>
            <a:srgbClr val="5EB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D51D25-88A9-85CD-8089-CD70212EF530}"/>
              </a:ext>
            </a:extLst>
          </p:cNvPr>
          <p:cNvSpPr/>
          <p:nvPr/>
        </p:nvSpPr>
        <p:spPr>
          <a:xfrm>
            <a:off x="4202724" y="4815769"/>
            <a:ext cx="305713" cy="58358"/>
          </a:xfrm>
          <a:prstGeom prst="rect">
            <a:avLst/>
          </a:prstGeom>
          <a:solidFill>
            <a:srgbClr val="7C2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34A92-7492-8E1C-1042-28BD915A6970}"/>
              </a:ext>
            </a:extLst>
          </p:cNvPr>
          <p:cNvSpPr/>
          <p:nvPr/>
        </p:nvSpPr>
        <p:spPr>
          <a:xfrm>
            <a:off x="2344427" y="4697782"/>
            <a:ext cx="305713" cy="58358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00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D64B6C-3849-A9B1-F0FF-B5D07FCB109F}"/>
              </a:ext>
            </a:extLst>
          </p:cNvPr>
          <p:cNvGrpSpPr/>
          <p:nvPr/>
        </p:nvGrpSpPr>
        <p:grpSpPr>
          <a:xfrm>
            <a:off x="414227" y="4203689"/>
            <a:ext cx="9615638" cy="2201845"/>
            <a:chOff x="3213111" y="4394090"/>
            <a:chExt cx="5288384" cy="1210964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9ECB0F4F-9CA7-D645-8C6A-7FA5456D9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409"/>
            <a:stretch/>
          </p:blipFill>
          <p:spPr>
            <a:xfrm>
              <a:off x="3213111" y="4394090"/>
              <a:ext cx="5288384" cy="1210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9E7D0C-1A29-6476-AB3C-D8124A58A45E}"/>
                </a:ext>
              </a:extLst>
            </p:cNvPr>
            <p:cNvSpPr txBox="1"/>
            <p:nvPr/>
          </p:nvSpPr>
          <p:spPr>
            <a:xfrm>
              <a:off x="6524104" y="4971346"/>
              <a:ext cx="1374615" cy="35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>
                  <a:latin typeface="HK Grotesk Light" pitchFamily="2" charset="77"/>
                </a:rPr>
                <a:t>rockpool</a:t>
              </a:r>
              <a:r>
                <a:rPr lang="en-CH" sz="3600" dirty="0">
                  <a:latin typeface="HK Grotesk Light" pitchFamily="2" charset="77"/>
                </a:rPr>
                <a:t>.ai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52FC1D25-BAA4-6365-2B71-794D7320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11" y="4557681"/>
            <a:ext cx="1910132" cy="6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687A51CA-5B1C-90EA-2394-3ECC2451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228" y="5200255"/>
            <a:ext cx="1591548" cy="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B26CEB-3613-9068-A11E-C15996D9F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839" y="5618914"/>
            <a:ext cx="696326" cy="4003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AD8627F-46A2-C29F-CE4C-0FE065613FCA}"/>
              </a:ext>
            </a:extLst>
          </p:cNvPr>
          <p:cNvGrpSpPr/>
          <p:nvPr/>
        </p:nvGrpSpPr>
        <p:grpSpPr>
          <a:xfrm>
            <a:off x="0" y="377304"/>
            <a:ext cx="12192000" cy="2277008"/>
            <a:chOff x="0" y="1307135"/>
            <a:chExt cx="12192000" cy="22770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36700B-B7B8-C6E1-25EF-37A0532B67A8}"/>
                </a:ext>
              </a:extLst>
            </p:cNvPr>
            <p:cNvGrpSpPr/>
            <p:nvPr/>
          </p:nvGrpSpPr>
          <p:grpSpPr>
            <a:xfrm>
              <a:off x="781051" y="1421218"/>
              <a:ext cx="10911807" cy="2162925"/>
              <a:chOff x="781051" y="1421218"/>
              <a:chExt cx="10911807" cy="216292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9D4D38B-096D-A5F9-4FD3-DAB04E79AD89}"/>
                  </a:ext>
                </a:extLst>
              </p:cNvPr>
              <p:cNvGrpSpPr/>
              <p:nvPr/>
            </p:nvGrpSpPr>
            <p:grpSpPr>
              <a:xfrm rot="16200000">
                <a:off x="316414" y="1885855"/>
                <a:ext cx="2003768" cy="1074493"/>
                <a:chOff x="3280605" y="1176338"/>
                <a:chExt cx="6120515" cy="328204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224A45E-5E4E-B9CB-A445-725CD42770BA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4C1A8A0-837E-6A1E-D3F8-E7B3B0AAEEED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62325FD-9812-AD16-9419-97AC8C1D4794}"/>
                    </a:ext>
                  </a:extLst>
                </p:cNvPr>
                <p:cNvCxnSpPr>
                  <a:cxnSpLocks/>
                  <a:stCxn id="52" idx="3"/>
                  <a:endCxn id="32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4FF2F5BC-3BFA-8712-9133-007B1DB6AADE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8EEC228C-6362-21E3-36D8-1682B8894AE8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7075440" y="2817359"/>
                  <a:ext cx="60105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DBF2C62-2AAA-A08F-EF02-88F36F4AA5F0}"/>
                    </a:ext>
                  </a:extLst>
                </p:cNvPr>
                <p:cNvSpPr/>
                <p:nvPr/>
              </p:nvSpPr>
              <p:spPr>
                <a:xfrm>
                  <a:off x="7676498" y="1176338"/>
                  <a:ext cx="702128" cy="328204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164B312-88B3-1095-A8A3-8AD67F2413CD}"/>
                    </a:ext>
                  </a:extLst>
                </p:cNvPr>
                <p:cNvSpPr/>
                <p:nvPr/>
              </p:nvSpPr>
              <p:spPr>
                <a:xfrm>
                  <a:off x="8560980" y="1176338"/>
                  <a:ext cx="418704" cy="32820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612286C-7429-EB29-E70F-06C060111C11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8378626" y="2817359"/>
                  <a:ext cx="18235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E3B2DD9-BC9C-DFB9-5205-240C887C9B1B}"/>
                    </a:ext>
                  </a:extLst>
                </p:cNvPr>
                <p:cNvCxnSpPr>
                  <a:cxnSpLocks/>
                  <a:stCxn id="43" idx="3"/>
                </p:cNvCxnSpPr>
                <p:nvPr/>
              </p:nvCxnSpPr>
              <p:spPr>
                <a:xfrm>
                  <a:off x="8979684" y="2817359"/>
                  <a:ext cx="4214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1EEE468-1D9A-6580-FF17-8CB72D61C3A3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492EEFF-F330-9599-7311-109F11E03D44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sz="1600" dirty="0">
                    <a:latin typeface="HK Grotesk" pitchFamily="2" charset="77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03EC4CD2-7500-1A80-EB90-32CE5E209635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B303ACE-AEF4-7A6F-4A8B-EF4B154E48C1}"/>
                    </a:ext>
                  </a:extLst>
                </p:cNvPr>
                <p:cNvCxnSpPr>
                  <a:cxnSpLocks/>
                  <a:stCxn id="51" idx="3"/>
                  <a:endCxn id="52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1783D76-3278-443D-353D-8A4BF7FEA081}"/>
                  </a:ext>
                </a:extLst>
              </p:cNvPr>
              <p:cNvGrpSpPr/>
              <p:nvPr/>
            </p:nvGrpSpPr>
            <p:grpSpPr>
              <a:xfrm rot="16200000">
                <a:off x="4149462" y="2064937"/>
                <a:ext cx="2003768" cy="716332"/>
                <a:chOff x="3280605" y="1723334"/>
                <a:chExt cx="6120514" cy="2188040"/>
              </a:xfrm>
              <a:solidFill>
                <a:schemeClr val="bg1"/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6A41E53-2A18-00E9-7670-65396561C20B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4632B77-B748-34B3-CB65-0C4DF045DCB5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6C4864C6-2819-AA11-DAF2-525B4E5378A9}"/>
                    </a:ext>
                  </a:extLst>
                </p:cNvPr>
                <p:cNvCxnSpPr>
                  <a:cxnSpLocks/>
                  <a:stCxn id="76" idx="3"/>
                  <a:endCxn id="66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470D59E4-B056-0DEE-3904-1BD5011E8FC1}"/>
                    </a:ext>
                  </a:extLst>
                </p:cNvPr>
                <p:cNvCxnSpPr>
                  <a:cxnSpLocks/>
                  <a:stCxn id="66" idx="3"/>
                  <a:endCxn id="67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6C82F9D4-3AED-4203-003B-348E0046CD69}"/>
                    </a:ext>
                  </a:extLst>
                </p:cNvPr>
                <p:cNvCxnSpPr>
                  <a:cxnSpLocks/>
                  <a:stCxn id="67" idx="3"/>
                  <a:endCxn id="71" idx="1"/>
                </p:cNvCxnSpPr>
                <p:nvPr/>
              </p:nvCxnSpPr>
              <p:spPr>
                <a:xfrm rot="5400000" flipH="1" flipV="1">
                  <a:off x="7356389" y="2536402"/>
                  <a:ext cx="9" cy="561909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CC5A50A-2BF1-149B-5E97-4621EBF7B7ED}"/>
                    </a:ext>
                  </a:extLst>
                </p:cNvPr>
                <p:cNvSpPr/>
                <p:nvPr/>
              </p:nvSpPr>
              <p:spPr>
                <a:xfrm>
                  <a:off x="7637350" y="1723334"/>
                  <a:ext cx="741279" cy="21880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8A30EBA-6C8E-D5EA-4AB4-D4C1630EE6AC}"/>
                    </a:ext>
                  </a:extLst>
                </p:cNvPr>
                <p:cNvSpPr/>
                <p:nvPr/>
              </p:nvSpPr>
              <p:spPr>
                <a:xfrm>
                  <a:off x="8537642" y="1723335"/>
                  <a:ext cx="442045" cy="218802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2BF3B920-6277-0D84-1B3B-9B114DDBB958}"/>
                    </a:ext>
                  </a:extLst>
                </p:cNvPr>
                <p:cNvCxnSpPr>
                  <a:cxnSpLocks/>
                  <a:stCxn id="71" idx="3"/>
                  <a:endCxn id="72" idx="1"/>
                </p:cNvCxnSpPr>
                <p:nvPr/>
              </p:nvCxnSpPr>
              <p:spPr>
                <a:xfrm rot="5400000" flipV="1">
                  <a:off x="8458135" y="2737844"/>
                  <a:ext cx="3" cy="15901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BED5613-53E6-6F00-A206-08C4616EDDCA}"/>
                    </a:ext>
                  </a:extLst>
                </p:cNvPr>
                <p:cNvCxnSpPr>
                  <a:cxnSpLocks/>
                  <a:stCxn id="72" idx="3"/>
                </p:cNvCxnSpPr>
                <p:nvPr/>
              </p:nvCxnSpPr>
              <p:spPr>
                <a:xfrm rot="5400000" flipV="1">
                  <a:off x="9190400" y="2606638"/>
                  <a:ext cx="6" cy="421433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177E61C-1C0D-1663-DE25-4FBB9137357F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21C55E7-62F7-CC3B-BC6E-D6C4EEF5A5E4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93C50EAB-683D-CA19-DDDB-59C904169AD1}"/>
                    </a:ext>
                  </a:extLst>
                </p:cNvPr>
                <p:cNvCxnSpPr>
                  <a:cxnSpLocks/>
                  <a:endCxn id="75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8B974F6-E5E5-25FF-B2A9-A5202D29A4E2}"/>
                    </a:ext>
                  </a:extLst>
                </p:cNvPr>
                <p:cNvCxnSpPr>
                  <a:cxnSpLocks/>
                  <a:stCxn id="75" idx="3"/>
                  <a:endCxn id="76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98053A-1148-7F4A-9D77-2885B6C6FCEE}"/>
                      </a:ext>
                    </a:extLst>
                  </p:cNvPr>
                  <p:cNvSpPr txBox="1"/>
                  <p:nvPr/>
                </p:nvSpPr>
                <p:spPr>
                  <a:xfrm>
                    <a:off x="8629864" y="1612852"/>
                    <a:ext cx="697499" cy="18619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𝑚𝑒𝑚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:r>
                      <a:rPr lang="en-US" sz="1600" b="0" dirty="0"/>
                      <a:t>…</a:t>
                    </a: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98053A-1148-7F4A-9D77-2885B6C6F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9864" y="1612852"/>
                    <a:ext cx="697499" cy="186198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401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7BF567B7-4E15-FBB5-EDA1-3F394799BE73}"/>
                      </a:ext>
                    </a:extLst>
                  </p:cNvPr>
                  <p:cNvSpPr txBox="1"/>
                  <p:nvPr/>
                </p:nvSpPr>
                <p:spPr>
                  <a:xfrm>
                    <a:off x="6733540" y="1627728"/>
                    <a:ext cx="697499" cy="18353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𝑚𝑒𝑚</m:t>
                              </m:r>
                            </m:sub>
                          </m:sSub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en-US" sz="1600" b="0" dirty="0"/>
                  </a:p>
                  <a:p>
                    <a:pPr algn="ctr"/>
                    <a:r>
                      <a:rPr lang="en-US" sz="1600" b="0" dirty="0"/>
                      <a:t>…</a:t>
                    </a: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7BF567B7-4E15-FBB5-EDA1-3F394799B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3540" y="1627728"/>
                    <a:ext cx="697499" cy="18353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5F3B2C-4FBF-2A3D-0BEA-1D7D4487F184}"/>
                  </a:ext>
                </a:extLst>
              </p:cNvPr>
              <p:cNvSpPr txBox="1"/>
              <p:nvPr/>
            </p:nvSpPr>
            <p:spPr>
              <a:xfrm>
                <a:off x="10434180" y="1552818"/>
                <a:ext cx="125867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0010010101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0001010100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1010010010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1001010101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0010101010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1110001110</a:t>
                </a:r>
                <a:b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0001110101</a:t>
                </a:r>
              </a:p>
              <a:p>
                <a:pPr algn="ctr"/>
                <a:r>
                  <a:rPr lang="en-US" sz="14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1010010010</a:t>
                </a:r>
              </a:p>
              <a:p>
                <a:pPr algn="ctr"/>
                <a:r>
                  <a:rPr lang="en-US" sz="1400" b="0" dirty="0"/>
                  <a:t>…</a:t>
                </a:r>
                <a:endParaRPr lang="en-CH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EA596AD-2C9A-638B-D735-88B3E79C5D53}"/>
                  </a:ext>
                </a:extLst>
              </p:cNvPr>
              <p:cNvGrpSpPr/>
              <p:nvPr/>
            </p:nvGrpSpPr>
            <p:grpSpPr>
              <a:xfrm rot="16200000">
                <a:off x="2265268" y="1885856"/>
                <a:ext cx="2003768" cy="1074493"/>
                <a:chOff x="3280605" y="1176338"/>
                <a:chExt cx="6120515" cy="3282042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DCBA18C-7E78-2358-A278-A9AED6B9F61B}"/>
                    </a:ext>
                  </a:extLst>
                </p:cNvPr>
                <p:cNvSpPr/>
                <p:nvPr/>
              </p:nvSpPr>
              <p:spPr>
                <a:xfrm>
                  <a:off x="5797531" y="1723346"/>
                  <a:ext cx="702128" cy="21880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7C961D2B-911D-D791-A345-4C38CB755359}"/>
                    </a:ext>
                  </a:extLst>
                </p:cNvPr>
                <p:cNvSpPr/>
                <p:nvPr/>
              </p:nvSpPr>
              <p:spPr>
                <a:xfrm>
                  <a:off x="6656736" y="1723346"/>
                  <a:ext cx="418704" cy="218802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FE2C8E91-342E-C0AA-2CC0-B6A936CF88EB}"/>
                    </a:ext>
                  </a:extLst>
                </p:cNvPr>
                <p:cNvCxnSpPr>
                  <a:cxnSpLocks/>
                  <a:stCxn id="125" idx="3"/>
                  <a:endCxn id="115" idx="1"/>
                </p:cNvCxnSpPr>
                <p:nvPr/>
              </p:nvCxnSpPr>
              <p:spPr>
                <a:xfrm>
                  <a:off x="5245278" y="2817359"/>
                  <a:ext cx="552253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8F89A284-DDC7-B2F0-8899-C701FFDBE7A1}"/>
                    </a:ext>
                  </a:extLst>
                </p:cNvPr>
                <p:cNvCxnSpPr>
                  <a:cxnSpLocks/>
                  <a:stCxn id="115" idx="3"/>
                  <a:endCxn id="116" idx="1"/>
                </p:cNvCxnSpPr>
                <p:nvPr/>
              </p:nvCxnSpPr>
              <p:spPr>
                <a:xfrm flipV="1">
                  <a:off x="6499659" y="2817359"/>
                  <a:ext cx="157077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87CC1465-A8E0-685C-E407-27E1532164D5}"/>
                    </a:ext>
                  </a:extLst>
                </p:cNvPr>
                <p:cNvCxnSpPr>
                  <a:cxnSpLocks/>
                  <a:stCxn id="116" idx="3"/>
                  <a:endCxn id="120" idx="1"/>
                </p:cNvCxnSpPr>
                <p:nvPr/>
              </p:nvCxnSpPr>
              <p:spPr>
                <a:xfrm>
                  <a:off x="7075440" y="2817359"/>
                  <a:ext cx="60105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1363B57-386E-F13A-7EDF-5C60F7500C22}"/>
                    </a:ext>
                  </a:extLst>
                </p:cNvPr>
                <p:cNvSpPr/>
                <p:nvPr/>
              </p:nvSpPr>
              <p:spPr>
                <a:xfrm>
                  <a:off x="7676498" y="1176338"/>
                  <a:ext cx="702128" cy="328204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23AD669-CA24-C103-7ED1-BFA3B62BBECB}"/>
                    </a:ext>
                  </a:extLst>
                </p:cNvPr>
                <p:cNvSpPr/>
                <p:nvPr/>
              </p:nvSpPr>
              <p:spPr>
                <a:xfrm>
                  <a:off x="8560980" y="1176338"/>
                  <a:ext cx="418704" cy="328204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86AFD98E-4834-18DF-63D5-C93E223D32E8}"/>
                    </a:ext>
                  </a:extLst>
                </p:cNvPr>
                <p:cNvCxnSpPr>
                  <a:cxnSpLocks/>
                  <a:stCxn id="120" idx="3"/>
                  <a:endCxn id="121" idx="1"/>
                </p:cNvCxnSpPr>
                <p:nvPr/>
              </p:nvCxnSpPr>
              <p:spPr>
                <a:xfrm>
                  <a:off x="8378626" y="2817359"/>
                  <a:ext cx="18235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E96FB56D-D3EB-1D60-8A92-8E379275F2D3}"/>
                    </a:ext>
                  </a:extLst>
                </p:cNvPr>
                <p:cNvCxnSpPr>
                  <a:cxnSpLocks/>
                  <a:stCxn id="121" idx="3"/>
                </p:cNvCxnSpPr>
                <p:nvPr/>
              </p:nvCxnSpPr>
              <p:spPr>
                <a:xfrm>
                  <a:off x="8979684" y="2817359"/>
                  <a:ext cx="4214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CF16D8C-3ED7-0A42-1E22-0265E9CC5063}"/>
                    </a:ext>
                  </a:extLst>
                </p:cNvPr>
                <p:cNvSpPr/>
                <p:nvPr/>
              </p:nvSpPr>
              <p:spPr>
                <a:xfrm>
                  <a:off x="3982734" y="1723346"/>
                  <a:ext cx="702128" cy="218802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A4DE4FA-E7FD-FECA-48A4-094E0872ABCA}"/>
                    </a:ext>
                  </a:extLst>
                </p:cNvPr>
                <p:cNvSpPr/>
                <p:nvPr/>
              </p:nvSpPr>
              <p:spPr>
                <a:xfrm>
                  <a:off x="4826574" y="1723346"/>
                  <a:ext cx="418704" cy="218802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CH" dirty="0">
                    <a:latin typeface="HK Grotesk" pitchFamily="2" charset="77"/>
                  </a:endParaRP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BE0DE478-198F-B577-BB35-04BD599CAE7E}"/>
                    </a:ext>
                  </a:extLst>
                </p:cNvPr>
                <p:cNvCxnSpPr>
                  <a:cxnSpLocks/>
                  <a:endCxn id="124" idx="1"/>
                </p:cNvCxnSpPr>
                <p:nvPr/>
              </p:nvCxnSpPr>
              <p:spPr>
                <a:xfrm>
                  <a:off x="3280605" y="2817360"/>
                  <a:ext cx="70212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014CD4B3-6B25-9E67-DB0D-AAB28E4EFE6A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 flipV="1">
                  <a:off x="4684862" y="2817359"/>
                  <a:ext cx="141712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12D2BD-3219-DB72-3B1E-9CF1847737DB}"/>
                </a:ext>
              </a:extLst>
            </p:cNvPr>
            <p:cNvSpPr/>
            <p:nvPr/>
          </p:nvSpPr>
          <p:spPr>
            <a:xfrm>
              <a:off x="0" y="1307135"/>
              <a:ext cx="12192000" cy="227700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FFA1EED-E6A3-9305-2F60-764E1F1DBC34}"/>
              </a:ext>
            </a:extLst>
          </p:cNvPr>
          <p:cNvSpPr txBox="1"/>
          <p:nvPr/>
        </p:nvSpPr>
        <p:spPr>
          <a:xfrm>
            <a:off x="620030" y="1554514"/>
            <a:ext cx="139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Simulatable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network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47039F-0A38-A17F-CBAD-7A841715E5F8}"/>
              </a:ext>
            </a:extLst>
          </p:cNvPr>
          <p:cNvSpPr txBox="1"/>
          <p:nvPr/>
        </p:nvSpPr>
        <p:spPr>
          <a:xfrm>
            <a:off x="2755634" y="1554514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Trained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network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BE3BAB-531E-6FEC-4890-972713D95E18}"/>
              </a:ext>
            </a:extLst>
          </p:cNvPr>
          <p:cNvSpPr txBox="1"/>
          <p:nvPr/>
        </p:nvSpPr>
        <p:spPr>
          <a:xfrm>
            <a:off x="4294381" y="1554514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Computational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graph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AB2628-7AC8-09B8-45BD-5739C603043A}"/>
              </a:ext>
            </a:extLst>
          </p:cNvPr>
          <p:cNvSpPr txBox="1"/>
          <p:nvPr/>
        </p:nvSpPr>
        <p:spPr>
          <a:xfrm>
            <a:off x="6402457" y="1554514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Mapped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parameters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E751F6-B578-3E1D-F0B4-C0D214FCDCDB}"/>
              </a:ext>
            </a:extLst>
          </p:cNvPr>
          <p:cNvSpPr txBox="1"/>
          <p:nvPr/>
        </p:nvSpPr>
        <p:spPr>
          <a:xfrm>
            <a:off x="8298781" y="1554514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Quantised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parameters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6D3B68-78AD-7521-43B8-94CE67E8D2DB}"/>
              </a:ext>
            </a:extLst>
          </p:cNvPr>
          <p:cNvSpPr txBox="1"/>
          <p:nvPr/>
        </p:nvSpPr>
        <p:spPr>
          <a:xfrm>
            <a:off x="10029865" y="1554514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HK Grotesk" pitchFamily="2" charset="77"/>
              </a:rPr>
              <a:t>Bitstream</a:t>
            </a:r>
            <a:br>
              <a:rPr lang="en-CH" dirty="0">
                <a:latin typeface="HK Grotesk" pitchFamily="2" charset="77"/>
              </a:rPr>
            </a:br>
            <a:r>
              <a:rPr lang="en-CH" dirty="0">
                <a:latin typeface="HK Grotesk" pitchFamily="2" charset="77"/>
              </a:rPr>
              <a:t>HW configuration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628ACED-ACB2-934A-B06F-CD1A15111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039742"/>
              </p:ext>
            </p:extLst>
          </p:nvPr>
        </p:nvGraphicFramePr>
        <p:xfrm>
          <a:off x="250370" y="2232774"/>
          <a:ext cx="11812675" cy="139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54865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8554"/>
            <a:ext cx="7772400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D9847-ED70-1EAB-2C5C-D65D2A9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738554"/>
            <a:ext cx="7772399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676</Words>
  <Application>Microsoft Macintosh PowerPoint</Application>
  <PresentationFormat>Widescreen</PresentationFormat>
  <Paragraphs>132</Paragraphs>
  <Slides>25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Cambria Math</vt:lpstr>
      <vt:lpstr>DejaVu Sans</vt:lpstr>
      <vt:lpstr>Helvetica Neue Thin</vt:lpstr>
      <vt:lpstr>HK Grotesk</vt:lpstr>
      <vt:lpstr>HK Grotesk Light</vt:lpstr>
      <vt:lpstr>HK Grotesk Light Italic</vt:lpstr>
      <vt:lpstr>HK Grotesk SemiBold</vt:lpstr>
      <vt:lpstr>HK Grotesk SemiBold Italic</vt:lpstr>
      <vt:lpstr>Menlo</vt:lpstr>
      <vt:lpstr>Sofia Pro</vt:lpstr>
      <vt:lpstr>Office Theme</vt:lpstr>
      <vt:lpstr>Training and deploying SNN applications with Rockpool and Xylo</vt:lpstr>
      <vt:lpstr>PowerPoint Presentation</vt:lpstr>
      <vt:lpstr>Neuromorphic Smart Sensors</vt:lpstr>
      <vt:lpstr>Hardware families</vt:lpstr>
      <vt:lpstr>Temporal computation with SNNs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</vt:lpstr>
      <vt:lpstr>PowerPoint Presentation</vt:lpstr>
      <vt:lpstr>Spiking Hiedelberg Digits</vt:lpstr>
      <vt:lpstr>PowerPoint Presentation</vt:lpstr>
      <vt:lpstr>PowerPoint Presentation</vt:lpstr>
      <vt:lpstr>Xylo digital SNN architecture Logical network architecture</vt:lpstr>
      <vt:lpstr>Xylo digital SNN architecture Digital LIF Neuron</vt:lpstr>
      <vt:lpstr>Network architecture</vt:lpstr>
      <vt:lpstr>Mapping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and deploying SNN applications with Rockpool and Xylo</dc:title>
  <dc:creator>Dylan Muir</dc:creator>
  <cp:lastModifiedBy>Dylan Muir</cp:lastModifiedBy>
  <cp:revision>26</cp:revision>
  <dcterms:created xsi:type="dcterms:W3CDTF">2023-04-21T11:49:12Z</dcterms:created>
  <dcterms:modified xsi:type="dcterms:W3CDTF">2023-04-24T16:04:47Z</dcterms:modified>
</cp:coreProperties>
</file>